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8229600" cx="14630400"/>
  <p:notesSz cx="8229600" cy="14630400"/>
  <p:embeddedFontLst>
    <p:embeddedFont>
      <p:font typeface="Platypi"/>
      <p:regular r:id="rId30"/>
      <p:bold r:id="rId31"/>
      <p:italic r:id="rId32"/>
      <p:boldItalic r:id="rId33"/>
    </p:embeddedFont>
    <p:embeddedFont>
      <p:font typeface="Source Serif 4"/>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latypi-bold.fntdata"/><Relationship Id="rId30" Type="http://schemas.openxmlformats.org/officeDocument/2006/relationships/font" Target="fonts/Platypi-regular.fntdata"/><Relationship Id="rId11" Type="http://schemas.openxmlformats.org/officeDocument/2006/relationships/slide" Target="slides/slide7.xml"/><Relationship Id="rId33" Type="http://schemas.openxmlformats.org/officeDocument/2006/relationships/font" Target="fonts/Platypi-boldItalic.fntdata"/><Relationship Id="rId10" Type="http://schemas.openxmlformats.org/officeDocument/2006/relationships/slide" Target="slides/slide6.xml"/><Relationship Id="rId32" Type="http://schemas.openxmlformats.org/officeDocument/2006/relationships/font" Target="fonts/Platypi-italic.fntdata"/><Relationship Id="rId13" Type="http://schemas.openxmlformats.org/officeDocument/2006/relationships/slide" Target="slides/slide9.xml"/><Relationship Id="rId35" Type="http://schemas.openxmlformats.org/officeDocument/2006/relationships/font" Target="fonts/SourceSerif4-bold.fntdata"/><Relationship Id="rId12" Type="http://schemas.openxmlformats.org/officeDocument/2006/relationships/slide" Target="slides/slide8.xml"/><Relationship Id="rId34" Type="http://schemas.openxmlformats.org/officeDocument/2006/relationships/font" Target="fonts/SourceSerif4-regular.fntdata"/><Relationship Id="rId15" Type="http://schemas.openxmlformats.org/officeDocument/2006/relationships/slide" Target="slides/slide11.xml"/><Relationship Id="rId37" Type="http://schemas.openxmlformats.org/officeDocument/2006/relationships/font" Target="fonts/SourceSerif4-boldItalic.fntdata"/><Relationship Id="rId14" Type="http://schemas.openxmlformats.org/officeDocument/2006/relationships/slide" Target="slides/slide10.xml"/><Relationship Id="rId36" Type="http://schemas.openxmlformats.org/officeDocument/2006/relationships/font" Target="fonts/SourceSerif4-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US" sz="1100">
                <a:latin typeface="Arial"/>
                <a:ea typeface="Arial"/>
                <a:cs typeface="Arial"/>
                <a:sym typeface="Arial"/>
              </a:rPr>
              <a:t>Hello everyone. Today, we’ll explore how Musinsa can successfully enter the Indian market using a data-driven business strategy.</a:t>
            </a:r>
            <a:endParaRPr/>
          </a:p>
        </p:txBody>
      </p:sp>
      <p:sp>
        <p:nvSpPr>
          <p:cNvPr id="98" name="Google Shape;9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a5e7a9f1e5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3a5e7a9f1e5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We further look into the logistics infrastructure.</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i="1" lang="en-US" sz="1100">
                <a:latin typeface="Arial"/>
                <a:ea typeface="Arial"/>
                <a:cs typeface="Arial"/>
                <a:sym typeface="Arial"/>
              </a:rPr>
              <a:t>Here, we can see the warehouse locations of Amazon and Flipkart.</a:t>
            </a:r>
            <a:endParaRPr i="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i="1" lang="en-US" sz="1100">
                <a:latin typeface="Arial"/>
                <a:ea typeface="Arial"/>
                <a:cs typeface="Arial"/>
                <a:sym typeface="Arial"/>
              </a:rPr>
              <a:t>These locations are important because they were chosen to serve the maximum number of markets at the lowest possible cost.</a:t>
            </a:r>
            <a:endParaRPr i="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i="1" lang="en-US" sz="1100">
                <a:latin typeface="Arial"/>
                <a:ea typeface="Arial"/>
                <a:cs typeface="Arial"/>
                <a:sym typeface="Arial"/>
              </a:rPr>
              <a:t>users can choose whether or not to include these warehouses,</a:t>
            </a:r>
            <a:endParaRPr i="1" sz="1100">
              <a:latin typeface="Arial"/>
              <a:ea typeface="Arial"/>
              <a:cs typeface="Arial"/>
              <a:sym typeface="Arial"/>
            </a:endParaRPr>
          </a:p>
          <a:p>
            <a:pPr indent="0" lvl="0" marL="0" rtl="0" algn="l">
              <a:spcBef>
                <a:spcPts val="0"/>
              </a:spcBef>
              <a:spcAft>
                <a:spcPts val="0"/>
              </a:spcAft>
              <a:buNone/>
            </a:pPr>
            <a:r>
              <a:rPr i="1" lang="en-US" sz="1100">
                <a:latin typeface="Arial"/>
                <a:ea typeface="Arial"/>
                <a:cs typeface="Arial"/>
                <a:sym typeface="Arial"/>
              </a:rPr>
              <a:t>and see how sales levels differ across cities. These warehouse locations can be a useful indicator in logistics</a:t>
            </a:r>
            <a:endParaRPr i="1" sz="1100">
              <a:latin typeface="Arial"/>
              <a:ea typeface="Arial"/>
              <a:cs typeface="Arial"/>
              <a:sym typeface="Arial"/>
            </a:endParaRPr>
          </a:p>
          <a:p>
            <a:pPr indent="0" lvl="0" marL="0" rtl="0" algn="l">
              <a:spcBef>
                <a:spcPts val="0"/>
              </a:spcBef>
              <a:spcAft>
                <a:spcPts val="0"/>
              </a:spcAft>
              <a:buNone/>
            </a:pPr>
            <a:r>
              <a:rPr i="1" lang="en-US" sz="1100">
                <a:latin typeface="Arial"/>
                <a:ea typeface="Arial"/>
                <a:cs typeface="Arial"/>
                <a:sym typeface="Arial"/>
              </a:rPr>
              <a:t>because they signal areas where sales are already strong and where a large volume of transactions is taking place. In other words, brands can know regions that need a lot of f inventory.</a:t>
            </a:r>
            <a:endParaRPr i="1" sz="1100">
              <a:latin typeface="Arial"/>
              <a:ea typeface="Arial"/>
              <a:cs typeface="Arial"/>
              <a:sym typeface="Arial"/>
            </a:endParaRPr>
          </a:p>
        </p:txBody>
      </p:sp>
      <p:sp>
        <p:nvSpPr>
          <p:cNvPr id="156" name="Google Shape;156;g3a5e7a9f1e5_1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aec30f41e2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3aec30f41e2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Here, we visualize city-level sales revenue on the map</a:t>
            </a:r>
            <a:endParaRPr b="1" sz="1100">
              <a:latin typeface="Arial"/>
              <a:ea typeface="Arial"/>
              <a:cs typeface="Arial"/>
              <a:sym typeface="Arial"/>
            </a:endParaRPr>
          </a:p>
          <a:p>
            <a:pPr indent="0" lvl="0" marL="0" rtl="0" algn="l">
              <a:spcBef>
                <a:spcPts val="1200"/>
              </a:spcBef>
              <a:spcAft>
                <a:spcPts val="0"/>
              </a:spcAft>
              <a:buClr>
                <a:schemeClr val="dk1"/>
              </a:buClr>
              <a:buFont typeface="Arial"/>
              <a:buNone/>
            </a:pPr>
            <a:r>
              <a:t/>
            </a:r>
            <a:endParaRPr/>
          </a:p>
        </p:txBody>
      </p:sp>
      <p:sp>
        <p:nvSpPr>
          <p:cNvPr id="162" name="Google Shape;162;g3aec30f41e2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aec30f41e2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3aec30f41e2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can see how the sales and revenue differ by region based on </a:t>
            </a:r>
            <a:r>
              <a:rPr lang="en-US"/>
              <a:t>categories of clothing, and shipping state. Users can choose the date and the outcome variable which can be either revenue and total sales, depending on the categories of clothes, and shipping status. </a:t>
            </a:r>
            <a:endParaRPr/>
          </a:p>
        </p:txBody>
      </p:sp>
      <p:sp>
        <p:nvSpPr>
          <p:cNvPr id="168" name="Google Shape;168;g3aec30f41e2_0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a5e7a9f1e5_3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3a5e7a9f1e5_3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We compared</a:t>
            </a:r>
            <a:r>
              <a:rPr lang="en-US" sz="1100">
                <a:latin typeface="Arial"/>
                <a:ea typeface="Arial"/>
                <a:cs typeface="Arial"/>
                <a:sym typeface="Arial"/>
              </a:rPr>
              <a:t> </a:t>
            </a:r>
            <a:r>
              <a:rPr b="1" lang="en-US" sz="1100">
                <a:latin typeface="Arial"/>
                <a:ea typeface="Arial"/>
                <a:cs typeface="Arial"/>
                <a:sym typeface="Arial"/>
              </a:rPr>
              <a:t>Amazon FBA and Merchant 3PL across key performance metrics</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“With Amazon FBA, Amazon stores and ships the products and handles customer service,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while Merchant 3PL relies on external logistics partners.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As a result, FBA offers faster and more reliable delivery, whereas 3PL is low cost but takes more times for delivery.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he </a:t>
            </a:r>
            <a:r>
              <a:rPr b="1" lang="en-US" sz="1100">
                <a:latin typeface="Arial"/>
                <a:ea typeface="Arial"/>
                <a:cs typeface="Arial"/>
                <a:sym typeface="Arial"/>
              </a:rPr>
              <a:t>cancellation rate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we see a clear difference.</a:t>
            </a:r>
            <a:br>
              <a:rPr lang="en-US" sz="1100">
                <a:latin typeface="Arial"/>
                <a:ea typeface="Arial"/>
                <a:cs typeface="Arial"/>
                <a:sym typeface="Arial"/>
              </a:rPr>
            </a:br>
            <a:r>
              <a:rPr lang="en-US" sz="1100">
                <a:latin typeface="Arial"/>
                <a:ea typeface="Arial"/>
                <a:cs typeface="Arial"/>
                <a:sym typeface="Arial"/>
              </a:rPr>
              <a:t> FBA has a cancellation rate of </a:t>
            </a:r>
            <a:r>
              <a:rPr b="1" lang="en-US" sz="1100">
                <a:latin typeface="Arial"/>
                <a:ea typeface="Arial"/>
                <a:cs typeface="Arial"/>
                <a:sym typeface="Arial"/>
              </a:rPr>
              <a:t>around 7%</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while Merchant 3PL is much higher, at </a:t>
            </a:r>
            <a:r>
              <a:rPr b="1" lang="en-US" sz="1100">
                <a:latin typeface="Arial"/>
                <a:ea typeface="Arial"/>
                <a:cs typeface="Arial"/>
                <a:sym typeface="Arial"/>
              </a:rPr>
              <a:t>around 21%</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On the top right, </a:t>
            </a:r>
            <a:r>
              <a:rPr b="1" lang="en-US" sz="1100">
                <a:latin typeface="Arial"/>
                <a:ea typeface="Arial"/>
                <a:cs typeface="Arial"/>
                <a:sym typeface="Arial"/>
              </a:rPr>
              <a:t>cancelled sales value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we can also see that </a:t>
            </a:r>
            <a:r>
              <a:rPr b="1" lang="en-US" sz="1100">
                <a:latin typeface="Arial"/>
                <a:ea typeface="Arial"/>
                <a:cs typeface="Arial"/>
                <a:sym typeface="Arial"/>
              </a:rPr>
              <a:t>3PL loses more revenue due to cancellations</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and had lower total sales overall.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Moving to the bottom row,</a:t>
            </a:r>
            <a:br>
              <a:rPr lang="en-US" sz="1100">
                <a:latin typeface="Arial"/>
                <a:ea typeface="Arial"/>
                <a:cs typeface="Arial"/>
                <a:sym typeface="Arial"/>
              </a:rPr>
            </a:br>
            <a:r>
              <a:rPr lang="en-US" sz="1100">
                <a:latin typeface="Arial"/>
                <a:ea typeface="Arial"/>
                <a:cs typeface="Arial"/>
                <a:sym typeface="Arial"/>
              </a:rPr>
              <a:t> FBA processes </a:t>
            </a:r>
            <a:r>
              <a:rPr b="1" lang="en-US" sz="1100">
                <a:latin typeface="Arial"/>
                <a:ea typeface="Arial"/>
                <a:cs typeface="Arial"/>
                <a:sym typeface="Arial"/>
              </a:rPr>
              <a:t>almost twice as many orders</a:t>
            </a:r>
            <a:r>
              <a:rPr lang="en-US" sz="1100">
                <a:latin typeface="Arial"/>
                <a:ea typeface="Arial"/>
                <a:cs typeface="Arial"/>
                <a:sym typeface="Arial"/>
              </a:rPr>
              <a:t> as Merchant 3PL,</a:t>
            </a:r>
            <a:br>
              <a:rPr lang="en-US" sz="1100">
                <a:latin typeface="Arial"/>
                <a:ea typeface="Arial"/>
                <a:cs typeface="Arial"/>
                <a:sym typeface="Arial"/>
              </a:rPr>
            </a:br>
            <a:r>
              <a:rPr lang="en-US" sz="1100">
                <a:latin typeface="Arial"/>
                <a:ea typeface="Arial"/>
                <a:cs typeface="Arial"/>
                <a:sym typeface="Arial"/>
              </a:rPr>
              <a:t> and also shows a </a:t>
            </a:r>
            <a:r>
              <a:rPr b="1" lang="en-US" sz="1100">
                <a:latin typeface="Arial"/>
                <a:ea typeface="Arial"/>
                <a:cs typeface="Arial"/>
                <a:sym typeface="Arial"/>
              </a:rPr>
              <a:t>higher shipped rate</a:t>
            </a:r>
            <a:r>
              <a:rPr lang="en-US" sz="1100">
                <a:latin typeface="Arial"/>
                <a:ea typeface="Arial"/>
                <a:cs typeface="Arial"/>
                <a:sym typeface="Arial"/>
              </a:rPr>
              <a:t>, close to 100%,</a:t>
            </a:r>
            <a:br>
              <a:rPr lang="en-US" sz="1100">
                <a:latin typeface="Arial"/>
                <a:ea typeface="Arial"/>
                <a:cs typeface="Arial"/>
                <a:sym typeface="Arial"/>
              </a:rPr>
            </a:br>
            <a:r>
              <a:rPr lang="en-US" sz="1100">
                <a:latin typeface="Arial"/>
                <a:ea typeface="Arial"/>
                <a:cs typeface="Arial"/>
                <a:sym typeface="Arial"/>
              </a:rPr>
              <a:t> compared to around 90% for 3PL.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Finally, looking at </a:t>
            </a:r>
            <a:r>
              <a:rPr b="1" lang="en-US" sz="1100">
                <a:latin typeface="Arial"/>
                <a:ea typeface="Arial"/>
                <a:cs typeface="Arial"/>
                <a:sym typeface="Arial"/>
              </a:rPr>
              <a:t>total sales</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Amazon FBA generates </a:t>
            </a:r>
            <a:r>
              <a:rPr b="1" lang="en-US" sz="1100">
                <a:latin typeface="Arial"/>
                <a:ea typeface="Arial"/>
                <a:cs typeface="Arial"/>
                <a:sym typeface="Arial"/>
              </a:rPr>
              <a:t>substantially higher revenue</a:t>
            </a:r>
            <a:br>
              <a:rPr b="1" lang="en-US" sz="1100">
                <a:latin typeface="Arial"/>
                <a:ea typeface="Arial"/>
                <a:cs typeface="Arial"/>
                <a:sym typeface="Arial"/>
              </a:rPr>
            </a:br>
            <a:r>
              <a:rPr lang="en-US" sz="1100">
                <a:latin typeface="Arial"/>
                <a:ea typeface="Arial"/>
                <a:cs typeface="Arial"/>
                <a:sym typeface="Arial"/>
              </a:rPr>
              <a:t> than Merchant 3PL.</a:t>
            </a:r>
            <a:endParaRPr sz="1100">
              <a:latin typeface="Arial"/>
              <a:ea typeface="Arial"/>
              <a:cs typeface="Arial"/>
              <a:sym typeface="Arial"/>
            </a:endParaRPr>
          </a:p>
          <a:p>
            <a:pPr indent="0" lvl="0" marL="0" marR="38100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Overall, while Average order value  is similar,</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FBA outperforms 3PL in scale, reliability, and revenue impact</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74" name="Google Shape;174;g3a5e7a9f1e5_3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38100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80" name="Google Shape;1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 4. Size &amp; Category Insights (1.5 min)</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“Size demand concentrates on S, M, L, and XL and we can see the distribution of size after  filtering by category of clothes and the order status and the order date in shiny app.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86" name="Google Shape;18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a5e7a9f1e5_3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a5e7a9f1e5_3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marR="381000" rtl="0" algn="l">
              <a:lnSpc>
                <a:spcPct val="115000"/>
              </a:lnSpc>
              <a:spcBef>
                <a:spcPts val="1200"/>
              </a:spcBef>
              <a:spcAft>
                <a:spcPts val="0"/>
              </a:spcAft>
              <a:buClr>
                <a:schemeClr val="dk1"/>
              </a:buClr>
              <a:buSzPts val="1100"/>
              <a:buChar char="●"/>
            </a:pPr>
            <a:r>
              <a:t/>
            </a:r>
            <a:endParaRPr sz="1100">
              <a:latin typeface="Arial"/>
              <a:ea typeface="Arial"/>
              <a:cs typeface="Arial"/>
              <a:sym typeface="Arial"/>
            </a:endParaRPr>
          </a:p>
          <a:p>
            <a:pPr indent="-298450" lvl="0" marL="457200" marR="381000" rtl="0" algn="l">
              <a:lnSpc>
                <a:spcPct val="115000"/>
              </a:lnSpc>
              <a:spcBef>
                <a:spcPts val="0"/>
              </a:spcBef>
              <a:spcAft>
                <a:spcPts val="0"/>
              </a:spcAft>
              <a:buClr>
                <a:schemeClr val="dk1"/>
              </a:buClr>
              <a:buSzPts val="1100"/>
              <a:buChar char="●"/>
            </a:pPr>
            <a:r>
              <a:rPr lang="en-US" sz="1100">
                <a:latin typeface="Arial"/>
                <a:ea typeface="Arial"/>
                <a:cs typeface="Arial"/>
                <a:sym typeface="Arial"/>
              </a:rPr>
              <a:t>Here, we can see how the price for the product is different depending on the categories </a:t>
            </a:r>
            <a:r>
              <a:rPr i="1" lang="en-US" sz="1100">
                <a:latin typeface="Arial"/>
                <a:ea typeface="Arial"/>
                <a:cs typeface="Arial"/>
                <a:sym typeface="Arial"/>
              </a:rPr>
              <a:t>Basics like bottoms are more tightly priced.</a:t>
            </a:r>
            <a:endParaRPr i="1" sz="1100">
              <a:latin typeface="Arial"/>
              <a:ea typeface="Arial"/>
              <a:cs typeface="Arial"/>
              <a:sym typeface="Arial"/>
            </a:endParaRPr>
          </a:p>
          <a:p>
            <a:pPr indent="-298450" lvl="0" marL="457200" marR="3810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Sets and western dresses, however, show a much wider spread. </a:t>
            </a:r>
            <a:endParaRPr i="1" sz="1100">
              <a:latin typeface="Arial"/>
              <a:ea typeface="Arial"/>
              <a:cs typeface="Arial"/>
              <a:sym typeface="Arial"/>
            </a:endParaRPr>
          </a:p>
          <a:p>
            <a:pPr indent="0" lvl="0" marL="0" marR="381000" rtl="0" algn="l">
              <a:lnSpc>
                <a:spcPct val="115000"/>
              </a:lnSpc>
              <a:spcBef>
                <a:spcPts val="1200"/>
              </a:spcBef>
              <a:spcAft>
                <a:spcPts val="0"/>
              </a:spcAft>
              <a:buNone/>
            </a:pPr>
            <a:r>
              <a:t/>
            </a:r>
            <a:endParaRPr i="1" sz="1100">
              <a:latin typeface="Arial"/>
              <a:ea typeface="Arial"/>
              <a:cs typeface="Arial"/>
              <a:sym typeface="Arial"/>
            </a:endParaRPr>
          </a:p>
          <a:p>
            <a:pPr indent="0" lvl="0" marL="0" rtl="0" algn="l">
              <a:spcBef>
                <a:spcPts val="1200"/>
              </a:spcBef>
              <a:spcAft>
                <a:spcPts val="0"/>
              </a:spcAft>
              <a:buNone/>
            </a:pPr>
            <a:r>
              <a:t/>
            </a:r>
            <a:endParaRPr/>
          </a:p>
        </p:txBody>
      </p:sp>
      <p:sp>
        <p:nvSpPr>
          <p:cNvPr id="192" name="Google Shape;192;g3a5e7a9f1e5_3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5d28d4d37_0_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3a5d28d4d37_0_2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marR="3810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Here, we’re looking at the top-selling categories.</a:t>
            </a:r>
            <a:br>
              <a:rPr b="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Sets and kurtas clearly dominate in terms of sales volume.</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They account for a much larger share compared to other categories.</a:t>
            </a:r>
            <a:endParaRPr i="1" sz="1100">
              <a:latin typeface="Arial"/>
              <a:ea typeface="Arial"/>
              <a:cs typeface="Arial"/>
              <a:sym typeface="Arial"/>
            </a:endParaRPr>
          </a:p>
          <a:p>
            <a:pPr indent="0" lvl="0" marL="0" marR="381000" rtl="0" algn="l">
              <a:lnSpc>
                <a:spcPct val="115000"/>
              </a:lnSpc>
              <a:spcBef>
                <a:spcPts val="1200"/>
              </a:spcBef>
              <a:spcAft>
                <a:spcPts val="0"/>
              </a:spcAft>
              <a:buNone/>
            </a:pPr>
            <a:r>
              <a:t/>
            </a:r>
            <a:endParaRPr i="1" sz="1100">
              <a:latin typeface="Arial"/>
              <a:ea typeface="Arial"/>
              <a:cs typeface="Arial"/>
              <a:sym typeface="Arial"/>
            </a:endParaRPr>
          </a:p>
          <a:p>
            <a:pPr indent="-298450" lvl="0" marL="457200" marR="381000" rtl="0" algn="l">
              <a:lnSpc>
                <a:spcPct val="115000"/>
              </a:lnSpc>
              <a:spcBef>
                <a:spcPts val="1200"/>
              </a:spcBef>
              <a:spcAft>
                <a:spcPts val="0"/>
              </a:spcAft>
              <a:buClr>
                <a:schemeClr val="dk1"/>
              </a:buClr>
              <a:buSzPts val="1100"/>
              <a:buChar char="●"/>
            </a:pPr>
            <a:r>
              <a:rPr i="1" lang="en-US" sz="1100">
                <a:latin typeface="Arial"/>
                <a:ea typeface="Arial"/>
                <a:cs typeface="Arial"/>
                <a:sym typeface="Arial"/>
              </a:rPr>
              <a:t>Western dresses and tops follow,</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while ethnic dresses contribute relatively little to overall sales.</a:t>
            </a:r>
            <a:endParaRPr i="1" sz="1100">
              <a:latin typeface="Arial"/>
              <a:ea typeface="Arial"/>
              <a:cs typeface="Arial"/>
              <a:sym typeface="Arial"/>
            </a:endParaRPr>
          </a:p>
          <a:p>
            <a:pPr indent="0" lvl="0" marL="0" rtl="0" algn="l">
              <a:lnSpc>
                <a:spcPct val="115000"/>
              </a:lnSpc>
              <a:spcBef>
                <a:spcPts val="1200"/>
              </a:spcBef>
              <a:spcAft>
                <a:spcPts val="0"/>
              </a:spcAft>
              <a:buNone/>
            </a:pPr>
            <a:r>
              <a:t/>
            </a:r>
            <a:endParaRPr b="1" sz="1700">
              <a:latin typeface="Arial"/>
              <a:ea typeface="Arial"/>
              <a:cs typeface="Arial"/>
              <a:sym typeface="Arial"/>
            </a:endParaRPr>
          </a:p>
          <a:p>
            <a:pPr indent="0" lvl="0" marL="0" rtl="0" algn="l">
              <a:spcBef>
                <a:spcPts val="1200"/>
              </a:spcBef>
              <a:spcAft>
                <a:spcPts val="0"/>
              </a:spcAft>
              <a:buNone/>
            </a:pPr>
            <a:r>
              <a:t/>
            </a:r>
            <a:endParaRPr/>
          </a:p>
        </p:txBody>
      </p:sp>
      <p:sp>
        <p:nvSpPr>
          <p:cNvPr id="198" name="Google Shape;198;g3a5d28d4d37_0_2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5ed6d5db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a5ed6d5db1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3a5ed6d5db1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On this Shiny dashboard, users can interactively explore daily sales trends.</a:t>
            </a:r>
            <a:endParaRPr b="1" sz="1100">
              <a:latin typeface="Arial"/>
              <a:ea typeface="Arial"/>
              <a:cs typeface="Arial"/>
              <a:sym typeface="Arial"/>
            </a:endParaRPr>
          </a:p>
          <a:p>
            <a:pPr indent="0" lvl="0" marL="381000" marR="381000" rtl="0" algn="l">
              <a:lnSpc>
                <a:spcPct val="115000"/>
              </a:lnSpc>
              <a:spcBef>
                <a:spcPts val="1200"/>
              </a:spcBef>
              <a:spcAft>
                <a:spcPts val="0"/>
              </a:spcAft>
              <a:buSzPts val="1100"/>
              <a:buNone/>
            </a:pPr>
            <a:r>
              <a:rPr b="1" lang="en-US" sz="1100">
                <a:latin typeface="Arial"/>
                <a:ea typeface="Arial"/>
                <a:cs typeface="Arial"/>
                <a:sym typeface="Arial"/>
              </a:rPr>
              <a:t>In this Shiny app, users can select the time period, metric, category, and order status.</a:t>
            </a:r>
            <a:br>
              <a:rPr b="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The chart then updates to show daily trends, making it easy to see changes over time.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i="1" sz="1100">
              <a:latin typeface="Arial"/>
              <a:ea typeface="Arial"/>
              <a:cs typeface="Arial"/>
              <a:sym typeface="Arial"/>
            </a:endParaRPr>
          </a:p>
          <a:p>
            <a:pPr indent="0" lvl="0" marL="0" rtl="0" algn="l">
              <a:spcBef>
                <a:spcPts val="1200"/>
              </a:spcBef>
              <a:spcAft>
                <a:spcPts val="0"/>
              </a:spcAft>
              <a:buNone/>
            </a:pPr>
            <a:r>
              <a:t/>
            </a:r>
            <a:endParaRPr/>
          </a:p>
        </p:txBody>
      </p:sp>
      <p:sp>
        <p:nvSpPr>
          <p:cNvPr id="210" name="Google Shape;2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5d28d4d37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3a5d28d4d37_0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US" sz="1100">
                <a:latin typeface="Arial"/>
                <a:ea typeface="Arial"/>
                <a:cs typeface="Arial"/>
                <a:sym typeface="Arial"/>
              </a:rPr>
              <a:t>In this project, we analyzed what a Korean fashion platform should consider when entering the Indian market.</a:t>
            </a:r>
            <a:br>
              <a:rPr lang="en-US" sz="1100">
                <a:latin typeface="Arial"/>
                <a:ea typeface="Arial"/>
                <a:cs typeface="Arial"/>
                <a:sym typeface="Arial"/>
              </a:rPr>
            </a:br>
            <a:r>
              <a:rPr lang="en-US" sz="1100">
                <a:latin typeface="Arial"/>
                <a:ea typeface="Arial"/>
                <a:cs typeface="Arial"/>
                <a:sym typeface="Arial"/>
              </a:rPr>
              <a:t> So, we created a hypothetical brand, </a:t>
            </a:r>
            <a:r>
              <a:rPr b="1" lang="en-US" sz="1100">
                <a:latin typeface="Arial"/>
                <a:ea typeface="Arial"/>
                <a:cs typeface="Arial"/>
                <a:sym typeface="Arial"/>
              </a:rPr>
              <a:t>MUNsinsa yuva where yuva means youth in hindi and analyzed data to make the best business </a:t>
            </a:r>
            <a:r>
              <a:rPr b="1" lang="en-US" sz="1100">
                <a:latin typeface="Arial"/>
                <a:ea typeface="Arial"/>
                <a:cs typeface="Arial"/>
                <a:sym typeface="Arial"/>
              </a:rPr>
              <a:t>strategy. </a:t>
            </a:r>
            <a:endParaRPr/>
          </a:p>
        </p:txBody>
      </p:sp>
      <p:sp>
        <p:nvSpPr>
          <p:cNvPr id="104" name="Google Shape;104;g3a5d28d4d37_0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We define the quadrant thresholds using median splits.</a:t>
            </a:r>
            <a:br>
              <a:rPr b="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The median recency is 90 days,</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and the median total spend is about 440 usd. </a:t>
            </a:r>
            <a:endParaRPr i="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i="1" lang="en-US" sz="1100">
                <a:latin typeface="Arial"/>
                <a:ea typeface="Arial"/>
                <a:cs typeface="Arial"/>
                <a:sym typeface="Arial"/>
              </a:rPr>
              <a:t>Based on these thresholds, we classify customers into four segments.</a:t>
            </a:r>
            <a:endParaRPr i="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i="1" lang="en-US" sz="1100">
                <a:latin typeface="Arial"/>
                <a:ea typeface="Arial"/>
                <a:cs typeface="Arial"/>
                <a:sym typeface="Arial"/>
              </a:rPr>
              <a:t>Champions are recent visitors who have high spending.</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At-risk VIPs are high spenders who haven’t purchased recently.</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Recent users are active but lower-spending customers.</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And hibernating users are neither recent nor high value.</a:t>
            </a:r>
            <a:endParaRPr i="1" sz="1100">
              <a:latin typeface="Arial"/>
              <a:ea typeface="Arial"/>
              <a:cs typeface="Arial"/>
              <a:sym typeface="Arial"/>
            </a:endParaRPr>
          </a:p>
          <a:p>
            <a:pPr indent="0" lvl="0" marL="0" rtl="0" algn="l">
              <a:spcBef>
                <a:spcPts val="1200"/>
              </a:spcBef>
              <a:spcAft>
                <a:spcPts val="0"/>
              </a:spcAft>
              <a:buNone/>
            </a:pPr>
            <a:r>
              <a:t/>
            </a:r>
            <a:endParaRPr/>
          </a:p>
        </p:txBody>
      </p:sp>
      <p:sp>
        <p:nvSpPr>
          <p:cNvPr id="216" name="Google Shape;21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a5ed6d5db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a5ed6d5db1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a5ed6d5db1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aec30f41e2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3aec30f41e2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“This chart is an </a:t>
            </a:r>
            <a:r>
              <a:rPr b="1" lang="en-US" sz="1100">
                <a:latin typeface="Arial"/>
                <a:ea typeface="Arial"/>
                <a:cs typeface="Arial"/>
                <a:sym typeface="Arial"/>
              </a:rPr>
              <a:t>Inventory Health Matrix</a:t>
            </a:r>
            <a:r>
              <a:rPr lang="en-US" sz="1100">
                <a:latin typeface="Arial"/>
                <a:ea typeface="Arial"/>
                <a:cs typeface="Arial"/>
                <a:sym typeface="Arial"/>
              </a:rPr>
              <a:t>, showing the relationship between stock levels and total sales.”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x axis is the numbers of stocks and the y axis show the total sales on the y  axis. Products are classified into </a:t>
            </a:r>
            <a:r>
              <a:rPr b="1" lang="en-US" sz="1100">
                <a:latin typeface="Arial"/>
                <a:ea typeface="Arial"/>
                <a:cs typeface="Arial"/>
                <a:sym typeface="Arial"/>
              </a:rPr>
              <a:t>Healthy</a:t>
            </a:r>
            <a:r>
              <a:rPr lang="en-US" sz="1100">
                <a:latin typeface="Arial"/>
                <a:ea typeface="Arial"/>
                <a:cs typeface="Arial"/>
                <a:sym typeface="Arial"/>
              </a:rPr>
              <a:t>, </a:t>
            </a:r>
            <a:r>
              <a:rPr b="1" lang="en-US" sz="1100">
                <a:latin typeface="Arial"/>
                <a:ea typeface="Arial"/>
                <a:cs typeface="Arial"/>
                <a:sym typeface="Arial"/>
              </a:rPr>
              <a:t>Overstock</a:t>
            </a:r>
            <a:r>
              <a:rPr lang="en-US" sz="1100">
                <a:latin typeface="Arial"/>
                <a:ea typeface="Arial"/>
                <a:cs typeface="Arial"/>
                <a:sym typeface="Arial"/>
              </a:rPr>
              <a:t>, </a:t>
            </a:r>
            <a:r>
              <a:rPr b="1" lang="en-US" sz="1100">
                <a:latin typeface="Arial"/>
                <a:ea typeface="Arial"/>
                <a:cs typeface="Arial"/>
                <a:sym typeface="Arial"/>
              </a:rPr>
              <a:t>Low Performer</a:t>
            </a:r>
            <a:r>
              <a:rPr lang="en-US" sz="1100">
                <a:latin typeface="Arial"/>
                <a:ea typeface="Arial"/>
                <a:cs typeface="Arial"/>
                <a:sym typeface="Arial"/>
              </a:rPr>
              <a:t>, </a:t>
            </a:r>
            <a:r>
              <a:rPr b="1" lang="en-US" sz="1100">
                <a:latin typeface="Arial"/>
                <a:ea typeface="Arial"/>
                <a:cs typeface="Arial"/>
                <a:sym typeface="Arial"/>
              </a:rPr>
              <a:t>Critical Risk</a:t>
            </a:r>
            <a:r>
              <a:rPr lang="en-US" sz="1100">
                <a:latin typeface="Arial"/>
                <a:ea typeface="Arial"/>
                <a:cs typeface="Arial"/>
                <a:sym typeface="Arial"/>
              </a:rPr>
              <a:t>, and </a:t>
            </a:r>
            <a:r>
              <a:rPr b="1" lang="en-US" sz="1100">
                <a:latin typeface="Arial"/>
                <a:ea typeface="Arial"/>
                <a:cs typeface="Arial"/>
                <a:sym typeface="Arial"/>
              </a:rPr>
              <a:t>Out of Stock</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so we can clearly see product performance </a:t>
            </a:r>
            <a:r>
              <a:rPr b="1" lang="en-US" sz="1100">
                <a:latin typeface="Arial"/>
                <a:ea typeface="Arial"/>
                <a:cs typeface="Arial"/>
                <a:sym typeface="Arial"/>
              </a:rPr>
              <a:t>by inventory status</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228" name="Google Shape;228;g3aec30f41e2_0_1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381000" marR="381000" rtl="0" algn="l">
              <a:lnSpc>
                <a:spcPct val="115000"/>
              </a:lnSpc>
              <a:spcBef>
                <a:spcPts val="1200"/>
              </a:spcBef>
              <a:spcAft>
                <a:spcPts val="0"/>
              </a:spcAft>
              <a:buClr>
                <a:schemeClr val="dk1"/>
              </a:buClr>
              <a:buSzPts val="1100"/>
              <a:buFont typeface="Arial"/>
              <a:buNone/>
            </a:pPr>
            <a:r>
              <a:rPr i="1" lang="en-US" sz="1100">
                <a:latin typeface="Arial"/>
                <a:ea typeface="Arial"/>
                <a:cs typeface="Arial"/>
                <a:sym typeface="Arial"/>
              </a:rPr>
              <a:t>sers can filter these statuses directly and </a:t>
            </a:r>
            <a:endParaRPr i="1" sz="1100">
              <a:latin typeface="Arial"/>
              <a:ea typeface="Arial"/>
              <a:cs typeface="Arial"/>
              <a:sym typeface="Arial"/>
            </a:endParaRPr>
          </a:p>
          <a:p>
            <a:pPr indent="0" lvl="0" marL="381000" marR="38100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can see how many times they were sold and how many stocks are </a:t>
            </a:r>
            <a:r>
              <a:rPr b="1" lang="en-US" sz="1100">
                <a:latin typeface="Arial"/>
                <a:ea typeface="Arial"/>
                <a:cs typeface="Arial"/>
                <a:sym typeface="Arial"/>
              </a:rPr>
              <a:t>available</a:t>
            </a:r>
            <a:r>
              <a:rPr b="1" lang="en-US" sz="1100">
                <a:latin typeface="Arial"/>
                <a:ea typeface="Arial"/>
                <a:cs typeface="Arial"/>
                <a:sym typeface="Arial"/>
              </a:rPr>
              <a:t> by product SKU.</a:t>
            </a:r>
            <a:br>
              <a:rPr b="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We can also see  stock status such as critical risk or healthy </a:t>
            </a:r>
            <a:br>
              <a:rPr i="1" lang="en-US" sz="1100">
                <a:latin typeface="Arial"/>
                <a:ea typeface="Arial"/>
                <a:cs typeface="Arial"/>
                <a:sym typeface="Arial"/>
              </a:rPr>
            </a:br>
            <a:endParaRPr i="1" sz="1100">
              <a:latin typeface="Arial"/>
              <a:ea typeface="Arial"/>
              <a:cs typeface="Arial"/>
              <a:sym typeface="Arial"/>
            </a:endParaRPr>
          </a:p>
          <a:p>
            <a:pPr indent="0" lvl="0" marL="0" rtl="0" algn="l">
              <a:spcBef>
                <a:spcPts val="1200"/>
              </a:spcBef>
              <a:spcAft>
                <a:spcPts val="0"/>
              </a:spcAft>
              <a:buNone/>
            </a:pPr>
            <a:r>
              <a:t/>
            </a:r>
            <a:endParaRPr/>
          </a:p>
        </p:txBody>
      </p:sp>
      <p:sp>
        <p:nvSpPr>
          <p:cNvPr id="240" name="Google Shape;24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5d28d4d3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3a5d28d4d37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 11. Limitations &amp; Real-World Data Extensions (1 min)</a:t>
            </a:r>
            <a:endParaRPr b="1" sz="1700">
              <a:latin typeface="Arial"/>
              <a:ea typeface="Arial"/>
              <a:cs typeface="Arial"/>
              <a:sym typeface="Arial"/>
            </a:endParaRPr>
          </a:p>
          <a:p>
            <a:pPr indent="0" lvl="0" marL="0" rtl="0" algn="l">
              <a:lnSpc>
                <a:spcPct val="115000"/>
              </a:lnSpc>
              <a:spcBef>
                <a:spcPts val="1800"/>
              </a:spcBef>
              <a:spcAft>
                <a:spcPts val="0"/>
              </a:spcAft>
              <a:buClr>
                <a:schemeClr val="dk1"/>
              </a:buClr>
              <a:buSzPts val="1100"/>
              <a:buFont typeface="Arial"/>
              <a:buNone/>
            </a:pPr>
            <a:r>
              <a:t/>
            </a:r>
            <a:endParaRPr b="1" sz="1700">
              <a:latin typeface="Arial"/>
              <a:ea typeface="Arial"/>
              <a:cs typeface="Arial"/>
              <a:sym typeface="Arial"/>
            </a:endParaRPr>
          </a:p>
          <a:p>
            <a:pPr indent="0" lvl="0" marL="0" rtl="0" algn="l">
              <a:lnSpc>
                <a:spcPct val="115000"/>
              </a:lnSpc>
              <a:spcBef>
                <a:spcPts val="1800"/>
              </a:spcBef>
              <a:spcAft>
                <a:spcPts val="0"/>
              </a:spcAft>
              <a:buClr>
                <a:schemeClr val="dk1"/>
              </a:buClr>
              <a:buSzPts val="1100"/>
              <a:buFont typeface="Arial"/>
              <a:buNone/>
            </a:pPr>
            <a:r>
              <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“Our dataset had several limitations: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Inventory data was a </a:t>
            </a:r>
            <a:r>
              <a:rPr b="1" lang="en-US" sz="1100">
                <a:latin typeface="Arial"/>
                <a:ea typeface="Arial"/>
                <a:cs typeface="Arial"/>
                <a:sym typeface="Arial"/>
              </a:rPr>
              <a:t>single snapshot and capture the specific moment</a:t>
            </a:r>
            <a:r>
              <a:rPr lang="en-US" sz="1100">
                <a:latin typeface="Arial"/>
                <a:ea typeface="Arial"/>
                <a:cs typeface="Arial"/>
                <a:sym typeface="Arial"/>
              </a:rPr>
              <a:t>, so we couldn’t analyze true stock flow.</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lead time, and turnover rate was abse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Fulfillment costs</a:t>
            </a:r>
            <a:r>
              <a:rPr lang="en-US" sz="1100">
                <a:latin typeface="Arial"/>
                <a:ea typeface="Arial"/>
                <a:cs typeface="Arial"/>
                <a:sym typeface="Arial"/>
              </a:rPr>
              <a:t> for FBA vs FBM were missing.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Product cost (COGS)</a:t>
            </a:r>
            <a:r>
              <a:rPr lang="en-US" sz="1100">
                <a:latin typeface="Arial"/>
                <a:ea typeface="Arial"/>
                <a:cs typeface="Arial"/>
                <a:sym typeface="Arial"/>
              </a:rPr>
              <a:t> was unavailable, which limited profitability analysis.</a:t>
            </a:r>
            <a:endParaRPr sz="1100">
              <a:latin typeface="Arial"/>
              <a:ea typeface="Arial"/>
              <a:cs typeface="Arial"/>
              <a:sym typeface="Arial"/>
            </a:endParaRPr>
          </a:p>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258" name="Google Shape;258;g3a5d28d4d37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a5d28d4d37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3a5d28d4d37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With this dashboard, we’re able to do several things.</a:t>
            </a:r>
            <a:endParaRPr b="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First, for inventory optimization,</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we support lead-time and turnover–based strategies.</a:t>
            </a:r>
            <a:endParaRPr i="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Second, in terms of cost efficiency,</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we can compare fulfillment cost-effectiveness, such as FBA versus third-party logistics.</a:t>
            </a:r>
            <a:endParaRPr i="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Third, for profitability analysis,</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we analyze SKU-level margins to build a more efficient product mix.</a:t>
            </a:r>
            <a:endParaRPr i="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i="1" lang="en-US" sz="1100">
                <a:latin typeface="Arial"/>
                <a:ea typeface="Arial"/>
                <a:cs typeface="Arial"/>
                <a:sym typeface="Arial"/>
              </a:rPr>
              <a:t>Finally, through real-time prediction,</a:t>
            </a:r>
            <a:br>
              <a:rPr i="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we can forecast stock-out and overstock risks.</a:t>
            </a:r>
            <a:endParaRPr i="1"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Overall, this dashboard evolves into a robust BI tool</a:t>
            </a:r>
            <a:br>
              <a:rPr b="1" lang="en-US" sz="1100">
                <a:latin typeface="Arial"/>
                <a:ea typeface="Arial"/>
                <a:cs typeface="Arial"/>
                <a:sym typeface="Arial"/>
              </a:rPr>
            </a:br>
            <a:r>
              <a:rPr lang="en-US" sz="1100">
                <a:latin typeface="Arial"/>
                <a:ea typeface="Arial"/>
                <a:cs typeface="Arial"/>
                <a:sym typeface="Arial"/>
              </a:rPr>
              <a:t> </a:t>
            </a:r>
            <a:r>
              <a:rPr i="1" lang="en-US" sz="1100">
                <a:latin typeface="Arial"/>
                <a:ea typeface="Arial"/>
                <a:cs typeface="Arial"/>
                <a:sym typeface="Arial"/>
              </a:rPr>
              <a:t>that supports real operational decision-making with comprehensive data.</a:t>
            </a:r>
            <a:endParaRPr i="1" sz="11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800"/>
              </a:spcBef>
              <a:spcAft>
                <a:spcPts val="400"/>
              </a:spcAft>
              <a:buClr>
                <a:schemeClr val="dk1"/>
              </a:buClr>
              <a:buSzPts val="1100"/>
              <a:buFont typeface="Arial"/>
              <a:buNone/>
            </a:pPr>
            <a:r>
              <a:rPr b="1" lang="en-US" sz="1700">
                <a:latin typeface="Arial"/>
                <a:ea typeface="Arial"/>
                <a:cs typeface="Arial"/>
                <a:sym typeface="Arial"/>
              </a:rPr>
              <a:t>T</a:t>
            </a:r>
            <a:r>
              <a:rPr b="1" lang="en-US" sz="1700">
                <a:latin typeface="Arial"/>
                <a:ea typeface="Arial"/>
                <a:cs typeface="Arial"/>
                <a:sym typeface="Arial"/>
              </a:rPr>
              <a:t>his dashboard can evolve into a simple BI tool that supports market entry and inventory decisions.</a:t>
            </a:r>
            <a:endParaRPr sz="1100">
              <a:latin typeface="Arial"/>
              <a:ea typeface="Arial"/>
              <a:cs typeface="Arial"/>
              <a:sym typeface="Arial"/>
            </a:endParaRPr>
          </a:p>
        </p:txBody>
      </p:sp>
      <p:sp>
        <p:nvSpPr>
          <p:cNvPr id="279" name="Google Shape;279;g3a5d28d4d37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ae09b5473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3ae09b54739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100">
                <a:latin typeface="Arial"/>
                <a:ea typeface="Arial"/>
                <a:cs typeface="Arial"/>
                <a:sym typeface="Arial"/>
              </a:rPr>
              <a:t>Some people may wonder why we choose indian market</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India is now one of the fastest-growing consumer markets, with the world’s largest population, which is about 1.4 billion and their average age is 27.</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IMF projects that the india will be the </a:t>
            </a:r>
            <a:r>
              <a:rPr lang="en-US" sz="1100">
                <a:latin typeface="Arial"/>
                <a:ea typeface="Arial"/>
                <a:cs typeface="Arial"/>
                <a:sym typeface="Arial"/>
              </a:rPr>
              <a:t>third biggest economy by 2027. </a:t>
            </a:r>
            <a:br>
              <a:rPr lang="en-US" sz="1100">
                <a:latin typeface="Arial"/>
                <a:ea typeface="Arial"/>
                <a:cs typeface="Arial"/>
                <a:sym typeface="Arial"/>
              </a:rPr>
            </a:br>
            <a:r>
              <a:rPr lang="en-US" sz="1100">
                <a:latin typeface="Arial"/>
                <a:ea typeface="Arial"/>
                <a:cs typeface="Arial"/>
                <a:sym typeface="Arial"/>
              </a:rPr>
              <a:t>This makes India highly attractive for a youth-oriented fashion platform such as  Musinsa.</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13" name="Google Shape;113;g3ae09b54739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ec30f41e2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g3aec30f41e2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Musinsa recently announced their plans to expand into global market. Their key strategy in korean market has been </a:t>
            </a:r>
            <a:r>
              <a:rPr b="1" lang="en-US" sz="1100">
                <a:latin typeface="Arial"/>
                <a:ea typeface="Arial"/>
                <a:cs typeface="Arial"/>
                <a:sym typeface="Arial"/>
              </a:rPr>
              <a:t>Musinsa Fulfillment Service (MFS)</a:t>
            </a:r>
            <a:r>
              <a:rPr lang="en-US" sz="1100">
                <a:latin typeface="Arial"/>
                <a:ea typeface="Arial"/>
                <a:cs typeface="Arial"/>
                <a:sym typeface="Arial"/>
              </a:rPr>
              <a:t>, which offers free shipping and same-day dispatch, similar to Amazon’s FBA. That means, the logistics and inventory management has been the key important issue for the brands.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t/>
            </a:r>
            <a:endParaRPr sz="11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br>
              <a:rPr lang="en-US" sz="1100">
                <a:latin typeface="Arial"/>
                <a:ea typeface="Arial"/>
                <a:cs typeface="Arial"/>
                <a:sym typeface="Arial"/>
              </a:rPr>
            </a:br>
            <a:endParaRPr/>
          </a:p>
        </p:txBody>
      </p:sp>
      <p:sp>
        <p:nvSpPr>
          <p:cNvPr id="119" name="Google Shape;119;g3aec30f41e2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So companies need to focus on </a:t>
            </a:r>
            <a:r>
              <a:rPr b="1" lang="en-US" sz="1100">
                <a:latin typeface="Arial"/>
                <a:ea typeface="Arial"/>
                <a:cs typeface="Arial"/>
                <a:sym typeface="Arial"/>
              </a:rPr>
              <a:t>the right product, and the right quantity in the right place.---&gt; 2</a:t>
            </a:r>
            <a:endParaRPr b="1" sz="1100">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t/>
            </a:r>
            <a:endParaRPr/>
          </a:p>
        </p:txBody>
      </p:sp>
      <p:sp>
        <p:nvSpPr>
          <p:cNvPr id="125" name="Google Shape;12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aec30f41e2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3aec30f41e2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t/>
            </a:r>
            <a:endParaRPr b="1" sz="1100">
              <a:latin typeface="Arial"/>
              <a:ea typeface="Arial"/>
              <a:cs typeface="Arial"/>
              <a:sym typeface="Arial"/>
            </a:endParaRPr>
          </a:p>
          <a:p>
            <a:pPr indent="0" lvl="0" marL="0" rtl="0" algn="l">
              <a:lnSpc>
                <a:spcPct val="115000"/>
              </a:lnSpc>
              <a:spcBef>
                <a:spcPts val="1200"/>
              </a:spcBef>
              <a:spcAft>
                <a:spcPts val="0"/>
              </a:spcAft>
              <a:buSzPts val="1100"/>
              <a:buNone/>
            </a:pPr>
            <a:r>
              <a:rPr lang="en-US" sz="1100">
                <a:latin typeface="Arial"/>
                <a:ea typeface="Arial"/>
                <a:cs typeface="Arial"/>
                <a:sym typeface="Arial"/>
              </a:rPr>
              <a:t>Based on this, our </a:t>
            </a:r>
            <a:r>
              <a:rPr b="1" lang="en-US" sz="1100">
                <a:latin typeface="Arial"/>
                <a:ea typeface="Arial"/>
                <a:cs typeface="Arial"/>
                <a:sym typeface="Arial"/>
              </a:rPr>
              <a:t>first research question</a:t>
            </a:r>
            <a:r>
              <a:rPr lang="en-US" sz="1100">
                <a:latin typeface="Arial"/>
                <a:ea typeface="Arial"/>
                <a:cs typeface="Arial"/>
                <a:sym typeface="Arial"/>
              </a:rPr>
              <a:t> is:</a:t>
            </a:r>
            <a:br>
              <a:rPr lang="en-US" sz="1100">
                <a:latin typeface="Arial"/>
                <a:ea typeface="Arial"/>
                <a:cs typeface="Arial"/>
                <a:sym typeface="Arial"/>
              </a:rPr>
            </a:br>
            <a:r>
              <a:rPr b="1" lang="en-US" sz="1100">
                <a:latin typeface="Arial"/>
                <a:ea typeface="Arial"/>
                <a:cs typeface="Arial"/>
                <a:sym typeface="Arial"/>
              </a:rPr>
              <a:t> Where and how much inventory should be placed? </a:t>
            </a:r>
            <a:endParaRPr b="1" sz="1100">
              <a:latin typeface="Arial"/>
              <a:ea typeface="Arial"/>
              <a:cs typeface="Arial"/>
              <a:sym typeface="Arial"/>
            </a:endParaRPr>
          </a:p>
          <a:p>
            <a:pPr indent="0" lvl="0" marL="0" rtl="0" algn="l">
              <a:lnSpc>
                <a:spcPct val="115000"/>
              </a:lnSpc>
              <a:spcBef>
                <a:spcPts val="1200"/>
              </a:spcBef>
              <a:spcAft>
                <a:spcPts val="0"/>
              </a:spcAft>
              <a:buSzPts val="1100"/>
              <a:buNone/>
            </a:pPr>
            <a:r>
              <a:rPr b="1" lang="en-US" sz="1100">
                <a:latin typeface="Arial"/>
                <a:ea typeface="Arial"/>
                <a:cs typeface="Arial"/>
                <a:sym typeface="Arial"/>
              </a:rPr>
              <a:t>This is the exactly same question as which region should brands enter first and dominate?</a:t>
            </a:r>
            <a:endParaRPr b="1" sz="1100">
              <a:latin typeface="Arial"/>
              <a:ea typeface="Arial"/>
              <a:cs typeface="Arial"/>
              <a:sym typeface="Arial"/>
            </a:endParaRPr>
          </a:p>
          <a:p>
            <a:pPr indent="0" lvl="0" marL="0" rtl="0" algn="l">
              <a:lnSpc>
                <a:spcPct val="115000"/>
              </a:lnSpc>
              <a:spcBef>
                <a:spcPts val="1200"/>
              </a:spcBef>
              <a:spcAft>
                <a:spcPts val="0"/>
              </a:spcAft>
              <a:buSzPts val="1100"/>
              <a:buNone/>
            </a:pPr>
            <a:r>
              <a:rPr b="1" lang="en-US" sz="1100">
                <a:latin typeface="Arial"/>
                <a:ea typeface="Arial"/>
                <a:cs typeface="Arial"/>
                <a:sym typeface="Arial"/>
              </a:rPr>
              <a:t>Second research question</a:t>
            </a:r>
            <a:r>
              <a:rPr lang="en-US" sz="1100">
                <a:latin typeface="Arial"/>
                <a:ea typeface="Arial"/>
                <a:cs typeface="Arial"/>
                <a:sym typeface="Arial"/>
              </a:rPr>
              <a:t> is:</a:t>
            </a:r>
            <a:br>
              <a:rPr lang="en-US" sz="1100">
                <a:latin typeface="Arial"/>
                <a:ea typeface="Arial"/>
                <a:cs typeface="Arial"/>
                <a:sym typeface="Arial"/>
              </a:rPr>
            </a:br>
            <a:r>
              <a:rPr lang="en-US" sz="1100">
                <a:latin typeface="Arial"/>
                <a:ea typeface="Arial"/>
                <a:cs typeface="Arial"/>
                <a:sym typeface="Arial"/>
              </a:rPr>
              <a:t>Which product categories should they focus one? —&gt;4</a:t>
            </a:r>
            <a:endParaRPr b="1" sz="1100">
              <a:latin typeface="Arial"/>
              <a:ea typeface="Arial"/>
              <a:cs typeface="Arial"/>
              <a:sym typeface="Arial"/>
            </a:endParaRPr>
          </a:p>
          <a:p>
            <a:pPr indent="0" lvl="0" marL="0" rtl="0" algn="l">
              <a:lnSpc>
                <a:spcPct val="115000"/>
              </a:lnSpc>
              <a:spcBef>
                <a:spcPts val="1200"/>
              </a:spcBef>
              <a:spcAft>
                <a:spcPts val="1200"/>
              </a:spcAft>
              <a:buSzPts val="1100"/>
              <a:buNone/>
            </a:pPr>
            <a:r>
              <a:rPr lang="en-US" sz="1100">
                <a:latin typeface="Arial"/>
                <a:ea typeface="Arial"/>
                <a:cs typeface="Arial"/>
                <a:sym typeface="Arial"/>
              </a:rPr>
              <a:t>And finally, we ask:</a:t>
            </a:r>
            <a:br>
              <a:rPr lang="en-US" sz="1100">
                <a:latin typeface="Arial"/>
                <a:ea typeface="Arial"/>
                <a:cs typeface="Arial"/>
                <a:sym typeface="Arial"/>
              </a:rPr>
            </a:br>
            <a:r>
              <a:rPr lang="en-US" sz="1100">
                <a:latin typeface="Arial"/>
                <a:ea typeface="Arial"/>
                <a:cs typeface="Arial"/>
                <a:sym typeface="Arial"/>
              </a:rPr>
              <a:t>What price ranges and </a:t>
            </a:r>
            <a:r>
              <a:rPr b="1" lang="en-US" sz="1100">
                <a:latin typeface="Arial"/>
                <a:ea typeface="Arial"/>
                <a:cs typeface="Arial"/>
                <a:sym typeface="Arial"/>
              </a:rPr>
              <a:t>how much stocks should be allocated?---&gt;5</a:t>
            </a:r>
            <a:endParaRPr/>
          </a:p>
        </p:txBody>
      </p:sp>
      <p:sp>
        <p:nvSpPr>
          <p:cNvPr id="131" name="Google Shape;131;g3aec30f41e2_0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answer those research questions, we</a:t>
            </a:r>
            <a:r>
              <a:rPr lang="en-US" sz="1100">
                <a:latin typeface="Arial"/>
                <a:ea typeface="Arial"/>
                <a:cs typeface="Arial"/>
                <a:sym typeface="Arial"/>
              </a:rPr>
              <a:t> used Amazon India e-commerce data during April to June 2022 from kaggle , which includes categories for clothes, size, price, fulfillment type, region, and order statu, </a:t>
            </a:r>
            <a:r>
              <a:rPr lang="en-US" sz="1100">
                <a:latin typeface="Arial"/>
                <a:ea typeface="Arial"/>
                <a:cs typeface="Arial"/>
                <a:sym typeface="Arial"/>
              </a:rPr>
              <a:t>amount</a:t>
            </a:r>
            <a:r>
              <a:rPr lang="en-US" sz="1100">
                <a:latin typeface="Arial"/>
                <a:ea typeface="Arial"/>
                <a:cs typeface="Arial"/>
                <a:sym typeface="Arial"/>
              </a:rPr>
              <a:t> of sales.129,000 order data were included  in this dataset.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We also used Amazon warehouse location data and flipkart warehouse location data </a:t>
            </a:r>
            <a:r>
              <a:rPr lang="en-US" sz="1100">
                <a:latin typeface="Arial"/>
                <a:ea typeface="Arial"/>
                <a:cs typeface="Arial"/>
                <a:sym typeface="Arial"/>
              </a:rPr>
              <a:t>separated</a:t>
            </a:r>
            <a:r>
              <a:rPr lang="en-US" sz="1100">
                <a:latin typeface="Arial"/>
                <a:ea typeface="Arial"/>
                <a:cs typeface="Arial"/>
                <a:sym typeface="Arial"/>
              </a:rPr>
              <a:t> from the kaggle to delve </a:t>
            </a:r>
            <a:r>
              <a:rPr lang="en-US" sz="1100">
                <a:latin typeface="Arial"/>
                <a:ea typeface="Arial"/>
                <a:cs typeface="Arial"/>
                <a:sym typeface="Arial"/>
              </a:rPr>
              <a:t>deeper</a:t>
            </a:r>
            <a:r>
              <a:rPr lang="en-US" sz="1100">
                <a:latin typeface="Arial"/>
                <a:ea typeface="Arial"/>
                <a:cs typeface="Arial"/>
                <a:sym typeface="Arial"/>
              </a:rPr>
              <a:t> into the location question. </a:t>
            </a:r>
            <a:endParaRPr sz="1100">
              <a:latin typeface="Arial"/>
              <a:ea typeface="Arial"/>
              <a:cs typeface="Arial"/>
              <a:sym typeface="Arial"/>
            </a:endParaRPr>
          </a:p>
          <a:p>
            <a:pPr indent="0" lvl="0" marL="0" rtl="0" algn="l">
              <a:spcBef>
                <a:spcPts val="0"/>
              </a:spcBef>
              <a:spcAft>
                <a:spcPts val="0"/>
              </a:spcAft>
              <a:buNone/>
            </a:pP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None/>
            </a:pPr>
            <a:r>
              <a:t/>
            </a:r>
            <a:endParaRPr/>
          </a:p>
        </p:txBody>
      </p:sp>
      <p:sp>
        <p:nvSpPr>
          <p:cNvPr id="137" name="Google Shape;13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ae09b54739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3ae09b54739_0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clothing categories, there were 9 types of clothes. you might see the unfamiliar names such as kurta, saree, dupatta which are the </a:t>
            </a:r>
            <a:r>
              <a:rPr lang="en-US"/>
              <a:t>indian traditional clothing.</a:t>
            </a:r>
            <a:endParaRPr/>
          </a:p>
        </p:txBody>
      </p:sp>
      <p:sp>
        <p:nvSpPr>
          <p:cNvPr id="143" name="Google Shape;143;g3ae09b54739_0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5e7a9f1e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a5e7a9f1e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This dashboard shows product sales by category across major Indian states.</a:t>
            </a:r>
            <a:br>
              <a:rPr lang="en-US" sz="1100">
                <a:latin typeface="Arial"/>
                <a:ea typeface="Arial"/>
                <a:cs typeface="Arial"/>
                <a:sym typeface="Arial"/>
              </a:rPr>
            </a:br>
            <a:r>
              <a:rPr lang="en-US" sz="1100">
                <a:latin typeface="Arial"/>
                <a:ea typeface="Arial"/>
                <a:cs typeface="Arial"/>
                <a:sym typeface="Arial"/>
              </a:rPr>
              <a:t> Each chart represents one state, and the bars compare sales across its top cities.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What stands out first is that sales are </a:t>
            </a:r>
            <a:r>
              <a:rPr b="1" lang="en-US" sz="1100">
                <a:latin typeface="Arial"/>
                <a:ea typeface="Arial"/>
                <a:cs typeface="Arial"/>
                <a:sym typeface="Arial"/>
              </a:rPr>
              <a:t>highly concentrated in just a few cities</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In states like Delhi, Karnataka, and Tamil Nadu, one or two cities account for most of the sales. We also see that </a:t>
            </a:r>
            <a:r>
              <a:rPr b="1" lang="en-US" sz="1100">
                <a:latin typeface="Arial"/>
                <a:ea typeface="Arial"/>
                <a:cs typeface="Arial"/>
                <a:sym typeface="Arial"/>
              </a:rPr>
              <a:t>preferences differ by region</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In some states, kurtas sell the most,</a:t>
            </a:r>
            <a:br>
              <a:rPr lang="en-US" sz="1100">
                <a:latin typeface="Arial"/>
                <a:ea typeface="Arial"/>
                <a:cs typeface="Arial"/>
                <a:sym typeface="Arial"/>
              </a:rPr>
            </a:br>
            <a:r>
              <a:rPr lang="en-US" sz="1100">
                <a:latin typeface="Arial"/>
                <a:ea typeface="Arial"/>
                <a:cs typeface="Arial"/>
                <a:sym typeface="Arial"/>
              </a:rPr>
              <a:t> while in others, sets perform better.</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so </a:t>
            </a:r>
            <a:br>
              <a:rPr lang="en-US" sz="1100">
                <a:latin typeface="Arial"/>
                <a:ea typeface="Arial"/>
                <a:cs typeface="Arial"/>
                <a:sym typeface="Arial"/>
              </a:rPr>
            </a:br>
            <a:r>
              <a:rPr lang="en-US" sz="1100">
                <a:latin typeface="Arial"/>
                <a:ea typeface="Arial"/>
                <a:cs typeface="Arial"/>
                <a:sym typeface="Arial"/>
              </a:rPr>
              <a:t> the key takeaway is that we should </a:t>
            </a:r>
            <a:r>
              <a:rPr b="1" lang="en-US" sz="1100">
                <a:latin typeface="Arial"/>
                <a:ea typeface="Arial"/>
                <a:cs typeface="Arial"/>
                <a:sym typeface="Arial"/>
              </a:rPr>
              <a:t>prioritize specific high-potential cities first</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and then focus on the right cities and products within them.</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b="1" sz="1100">
              <a:latin typeface="Arial"/>
              <a:ea typeface="Arial"/>
              <a:cs typeface="Arial"/>
              <a:sym typeface="Arial"/>
            </a:endParaRPr>
          </a:p>
          <a:p>
            <a:pPr indent="0" lvl="0" marL="0" marR="381000" rtl="0" algn="l">
              <a:lnSpc>
                <a:spcPct val="115000"/>
              </a:lnSpc>
              <a:spcBef>
                <a:spcPts val="1200"/>
              </a:spcBef>
              <a:spcAft>
                <a:spcPts val="0"/>
              </a:spcAft>
              <a:buClr>
                <a:schemeClr val="dk1"/>
              </a:buClr>
              <a:buSzPts val="1100"/>
              <a:buFont typeface="Arial"/>
              <a:buNone/>
            </a:pPr>
            <a:br>
              <a:rPr lang="en-US" sz="1100">
                <a:latin typeface="Arial"/>
                <a:ea typeface="Arial"/>
                <a:cs typeface="Arial"/>
                <a:sym typeface="Arial"/>
              </a:rPr>
            </a:b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49" name="Google Shape;149;g3a5e7a9f1e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98733" y="1191320"/>
            <a:ext cx="13632900" cy="32841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8300"/>
              <a:buNone/>
              <a:defRPr sz="8300"/>
            </a:lvl1pPr>
            <a:lvl2pPr lvl="1" algn="ctr">
              <a:spcBef>
                <a:spcPts val="0"/>
              </a:spcBef>
              <a:spcAft>
                <a:spcPts val="0"/>
              </a:spcAft>
              <a:buSzPts val="8300"/>
              <a:buNone/>
              <a:defRPr sz="8300"/>
            </a:lvl2pPr>
            <a:lvl3pPr lvl="2" algn="ctr">
              <a:spcBef>
                <a:spcPts val="0"/>
              </a:spcBef>
              <a:spcAft>
                <a:spcPts val="0"/>
              </a:spcAft>
              <a:buSzPts val="8300"/>
              <a:buNone/>
              <a:defRPr sz="8300"/>
            </a:lvl3pPr>
            <a:lvl4pPr lvl="3" algn="ctr">
              <a:spcBef>
                <a:spcPts val="0"/>
              </a:spcBef>
              <a:spcAft>
                <a:spcPts val="0"/>
              </a:spcAft>
              <a:buSzPts val="8300"/>
              <a:buNone/>
              <a:defRPr sz="8300"/>
            </a:lvl4pPr>
            <a:lvl5pPr lvl="4" algn="ctr">
              <a:spcBef>
                <a:spcPts val="0"/>
              </a:spcBef>
              <a:spcAft>
                <a:spcPts val="0"/>
              </a:spcAft>
              <a:buSzPts val="8300"/>
              <a:buNone/>
              <a:defRPr sz="8300"/>
            </a:lvl5pPr>
            <a:lvl6pPr lvl="5" algn="ctr">
              <a:spcBef>
                <a:spcPts val="0"/>
              </a:spcBef>
              <a:spcAft>
                <a:spcPts val="0"/>
              </a:spcAft>
              <a:buSzPts val="8300"/>
              <a:buNone/>
              <a:defRPr sz="8300"/>
            </a:lvl6pPr>
            <a:lvl7pPr lvl="6" algn="ctr">
              <a:spcBef>
                <a:spcPts val="0"/>
              </a:spcBef>
              <a:spcAft>
                <a:spcPts val="0"/>
              </a:spcAft>
              <a:buSzPts val="8300"/>
              <a:buNone/>
              <a:defRPr sz="8300"/>
            </a:lvl7pPr>
            <a:lvl8pPr lvl="7" algn="ctr">
              <a:spcBef>
                <a:spcPts val="0"/>
              </a:spcBef>
              <a:spcAft>
                <a:spcPts val="0"/>
              </a:spcAft>
              <a:buSzPts val="8300"/>
              <a:buNone/>
              <a:defRPr sz="8300"/>
            </a:lvl8pPr>
            <a:lvl9pPr lvl="8" algn="ctr">
              <a:spcBef>
                <a:spcPts val="0"/>
              </a:spcBef>
              <a:spcAft>
                <a:spcPts val="0"/>
              </a:spcAft>
              <a:buSzPts val="8300"/>
              <a:buNone/>
              <a:defRPr sz="8300"/>
            </a:lvl9pPr>
          </a:lstStyle>
          <a:p/>
        </p:txBody>
      </p:sp>
      <p:sp>
        <p:nvSpPr>
          <p:cNvPr id="15" name="Google Shape;15;p2"/>
          <p:cNvSpPr txBox="1"/>
          <p:nvPr>
            <p:ph idx="1" type="subTitle"/>
          </p:nvPr>
        </p:nvSpPr>
        <p:spPr>
          <a:xfrm>
            <a:off x="498720" y="4534600"/>
            <a:ext cx="13632900" cy="12681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6" name="Google Shape;16;p2"/>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98720" y="1769800"/>
            <a:ext cx="13632900" cy="31416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r>
              <a:t>xx%</a:t>
            </a:r>
          </a:p>
        </p:txBody>
      </p:sp>
      <p:sp>
        <p:nvSpPr>
          <p:cNvPr id="50" name="Google Shape;50;p11"/>
          <p:cNvSpPr txBox="1"/>
          <p:nvPr>
            <p:ph idx="1" type="body"/>
          </p:nvPr>
        </p:nvSpPr>
        <p:spPr>
          <a:xfrm>
            <a:off x="498720" y="5043560"/>
            <a:ext cx="13632900" cy="2081400"/>
          </a:xfrm>
          <a:prstGeom prst="rect">
            <a:avLst/>
          </a:prstGeom>
        </p:spPr>
        <p:txBody>
          <a:bodyPr anchorCtr="0" anchor="t" bIns="146275" lIns="146275" spcFirstLastPara="1" rIns="146275" wrap="square" tIns="146275">
            <a:normAutofit/>
          </a:bodyPr>
          <a:lstStyle>
            <a:lvl1pPr indent="-412750" lvl="0" marL="457200" algn="ctr">
              <a:spcBef>
                <a:spcPts val="0"/>
              </a:spcBef>
              <a:spcAft>
                <a:spcPts val="0"/>
              </a:spcAft>
              <a:buSzPts val="2900"/>
              <a:buChar char="●"/>
              <a:defRPr/>
            </a:lvl1pPr>
            <a:lvl2pPr indent="-368300" lvl="1" marL="914400" algn="ctr">
              <a:spcBef>
                <a:spcPts val="0"/>
              </a:spcBef>
              <a:spcAft>
                <a:spcPts val="0"/>
              </a:spcAft>
              <a:buSzPts val="2200"/>
              <a:buChar char="○"/>
              <a:defRPr/>
            </a:lvl2pPr>
            <a:lvl3pPr indent="-368300" lvl="2" marL="1371600" algn="ctr">
              <a:spcBef>
                <a:spcPts val="0"/>
              </a:spcBef>
              <a:spcAft>
                <a:spcPts val="0"/>
              </a:spcAft>
              <a:buSzPts val="2200"/>
              <a:buChar char="■"/>
              <a:defRPr/>
            </a:lvl3pPr>
            <a:lvl4pPr indent="-368300" lvl="3" marL="1828800" algn="ctr">
              <a:spcBef>
                <a:spcPts val="0"/>
              </a:spcBef>
              <a:spcAft>
                <a:spcPts val="0"/>
              </a:spcAft>
              <a:buSzPts val="2200"/>
              <a:buChar char="●"/>
              <a:defRPr/>
            </a:lvl4pPr>
            <a:lvl5pPr indent="-368300" lvl="4" marL="2286000" algn="ctr">
              <a:spcBef>
                <a:spcPts val="0"/>
              </a:spcBef>
              <a:spcAft>
                <a:spcPts val="0"/>
              </a:spcAft>
              <a:buSzPts val="2200"/>
              <a:buChar char="○"/>
              <a:defRPr/>
            </a:lvl5pPr>
            <a:lvl6pPr indent="-368300" lvl="5" marL="2743200" algn="ctr">
              <a:spcBef>
                <a:spcPts val="0"/>
              </a:spcBef>
              <a:spcAft>
                <a:spcPts val="0"/>
              </a:spcAft>
              <a:buSzPts val="2200"/>
              <a:buChar char="■"/>
              <a:defRPr/>
            </a:lvl6pPr>
            <a:lvl7pPr indent="-368300" lvl="6" marL="3200400" algn="ctr">
              <a:spcBef>
                <a:spcPts val="0"/>
              </a:spcBef>
              <a:spcAft>
                <a:spcPts val="0"/>
              </a:spcAft>
              <a:buSzPts val="2200"/>
              <a:buChar char="●"/>
              <a:defRPr/>
            </a:lvl7pPr>
            <a:lvl8pPr indent="-368300" lvl="7" marL="3657600" algn="ctr">
              <a:spcBef>
                <a:spcPts val="0"/>
              </a:spcBef>
              <a:spcAft>
                <a:spcPts val="0"/>
              </a:spcAft>
              <a:buSzPts val="2200"/>
              <a:buChar char="○"/>
              <a:defRPr/>
            </a:lvl8pPr>
            <a:lvl9pPr indent="-368300" lvl="8" marL="4114800" algn="ctr">
              <a:spcBef>
                <a:spcPts val="0"/>
              </a:spcBef>
              <a:spcAft>
                <a:spcPts val="0"/>
              </a:spcAft>
              <a:buSzPts val="2200"/>
              <a:buChar char="■"/>
              <a:defRPr/>
            </a:lvl9pPr>
          </a:lstStyle>
          <a:p/>
        </p:txBody>
      </p:sp>
      <p:sp>
        <p:nvSpPr>
          <p:cNvPr id="51" name="Google Shape;51;p11"/>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54" name="Shape 54"/>
        <p:cNvGrpSpPr/>
        <p:nvPr/>
      </p:nvGrpSpPr>
      <p:grpSpPr>
        <a:xfrm>
          <a:off x="0" y="0"/>
          <a:ext cx="0" cy="0"/>
          <a:chOff x="0" y="0"/>
          <a:chExt cx="0" cy="0"/>
        </a:xfrm>
      </p:grpSpPr>
      <p:sp>
        <p:nvSpPr>
          <p:cNvPr id="55" name="Google Shape;55;p13"/>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57" name="Shape 57"/>
        <p:cNvGrpSpPr/>
        <p:nvPr/>
      </p:nvGrpSpPr>
      <p:grpSpPr>
        <a:xfrm>
          <a:off x="0" y="0"/>
          <a:ext cx="0" cy="0"/>
          <a:chOff x="0" y="0"/>
          <a:chExt cx="0" cy="0"/>
        </a:xfrm>
      </p:grpSpPr>
      <p:sp>
        <p:nvSpPr>
          <p:cNvPr id="58" name="Google Shape;58;p14"/>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60" name="Shape 60"/>
        <p:cNvGrpSpPr/>
        <p:nvPr/>
      </p:nvGrpSpPr>
      <p:grpSpPr>
        <a:xfrm>
          <a:off x="0" y="0"/>
          <a:ext cx="0" cy="0"/>
          <a:chOff x="0" y="0"/>
          <a:chExt cx="0" cy="0"/>
        </a:xfrm>
      </p:grpSpPr>
      <p:sp>
        <p:nvSpPr>
          <p:cNvPr id="61" name="Google Shape;61;p15"/>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63" name="Shape 63"/>
        <p:cNvGrpSpPr/>
        <p:nvPr/>
      </p:nvGrpSpPr>
      <p:grpSpPr>
        <a:xfrm>
          <a:off x="0" y="0"/>
          <a:ext cx="0" cy="0"/>
          <a:chOff x="0" y="0"/>
          <a:chExt cx="0" cy="0"/>
        </a:xfrm>
      </p:grpSpPr>
      <p:sp>
        <p:nvSpPr>
          <p:cNvPr id="64" name="Google Shape;64;p16"/>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66" name="Shape 66"/>
        <p:cNvGrpSpPr/>
        <p:nvPr/>
      </p:nvGrpSpPr>
      <p:grpSpPr>
        <a:xfrm>
          <a:off x="0" y="0"/>
          <a:ext cx="0" cy="0"/>
          <a:chOff x="0" y="0"/>
          <a:chExt cx="0" cy="0"/>
        </a:xfrm>
      </p:grpSpPr>
      <p:sp>
        <p:nvSpPr>
          <p:cNvPr id="67" name="Google Shape;67;p17"/>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69" name="Shape 69"/>
        <p:cNvGrpSpPr/>
        <p:nvPr/>
      </p:nvGrpSpPr>
      <p:grpSpPr>
        <a:xfrm>
          <a:off x="0" y="0"/>
          <a:ext cx="0" cy="0"/>
          <a:chOff x="0" y="0"/>
          <a:chExt cx="0" cy="0"/>
        </a:xfrm>
      </p:grpSpPr>
      <p:sp>
        <p:nvSpPr>
          <p:cNvPr id="70" name="Google Shape;70;p18"/>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72" name="Shape 72"/>
        <p:cNvGrpSpPr/>
        <p:nvPr/>
      </p:nvGrpSpPr>
      <p:grpSpPr>
        <a:xfrm>
          <a:off x="0" y="0"/>
          <a:ext cx="0" cy="0"/>
          <a:chOff x="0" y="0"/>
          <a:chExt cx="0" cy="0"/>
        </a:xfrm>
      </p:grpSpPr>
      <p:sp>
        <p:nvSpPr>
          <p:cNvPr id="73" name="Google Shape;73;p19"/>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75" name="Shape 75"/>
        <p:cNvGrpSpPr/>
        <p:nvPr/>
      </p:nvGrpSpPr>
      <p:grpSpPr>
        <a:xfrm>
          <a:off x="0" y="0"/>
          <a:ext cx="0" cy="0"/>
          <a:chOff x="0" y="0"/>
          <a:chExt cx="0" cy="0"/>
        </a:xfrm>
      </p:grpSpPr>
      <p:sp>
        <p:nvSpPr>
          <p:cNvPr id="76" name="Google Shape;76;p20"/>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98720" y="3441360"/>
            <a:ext cx="13632900" cy="1347000"/>
          </a:xfrm>
          <a:prstGeom prst="rect">
            <a:avLst/>
          </a:prstGeom>
        </p:spPr>
        <p:txBody>
          <a:bodyPr anchorCtr="0" anchor="ctr" bIns="146275" lIns="146275" spcFirstLastPara="1" rIns="146275" wrap="square" tIns="146275">
            <a:norm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19" name="Google Shape;19;p3"/>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78" name="Shape 78"/>
        <p:cNvGrpSpPr/>
        <p:nvPr/>
      </p:nvGrpSpPr>
      <p:grpSpPr>
        <a:xfrm>
          <a:off x="0" y="0"/>
          <a:ext cx="0" cy="0"/>
          <a:chOff x="0" y="0"/>
          <a:chExt cx="0" cy="0"/>
        </a:xfrm>
      </p:grpSpPr>
      <p:sp>
        <p:nvSpPr>
          <p:cNvPr id="79" name="Google Shape;79;p21"/>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81" name="Shape 81"/>
        <p:cNvGrpSpPr/>
        <p:nvPr/>
      </p:nvGrpSpPr>
      <p:grpSpPr>
        <a:xfrm>
          <a:off x="0" y="0"/>
          <a:ext cx="0" cy="0"/>
          <a:chOff x="0" y="0"/>
          <a:chExt cx="0" cy="0"/>
        </a:xfrm>
      </p:grpSpPr>
      <p:sp>
        <p:nvSpPr>
          <p:cNvPr id="82" name="Google Shape;82;p22"/>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84" name="Shape 84"/>
        <p:cNvGrpSpPr/>
        <p:nvPr/>
      </p:nvGrpSpPr>
      <p:grpSpPr>
        <a:xfrm>
          <a:off x="0" y="0"/>
          <a:ext cx="0" cy="0"/>
          <a:chOff x="0" y="0"/>
          <a:chExt cx="0" cy="0"/>
        </a:xfrm>
      </p:grpSpPr>
      <p:sp>
        <p:nvSpPr>
          <p:cNvPr id="85" name="Google Shape;85;p23"/>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87" name="Shape 87"/>
        <p:cNvGrpSpPr/>
        <p:nvPr/>
      </p:nvGrpSpPr>
      <p:grpSpPr>
        <a:xfrm>
          <a:off x="0" y="0"/>
          <a:ext cx="0" cy="0"/>
          <a:chOff x="0" y="0"/>
          <a:chExt cx="0" cy="0"/>
        </a:xfrm>
      </p:grpSpPr>
      <p:sp>
        <p:nvSpPr>
          <p:cNvPr id="88" name="Google Shape;88;p24"/>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0" name="Google Shape;90;p24">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bg>
      <p:bgPr>
        <a:solidFill>
          <a:srgbClr val="000000"/>
        </a:solidFill>
      </p:bgPr>
    </p:bg>
    <p:spTree>
      <p:nvGrpSpPr>
        <p:cNvPr id="91" name="Shape 91"/>
        <p:cNvGrpSpPr/>
        <p:nvPr/>
      </p:nvGrpSpPr>
      <p:grpSpPr>
        <a:xfrm>
          <a:off x="0" y="0"/>
          <a:ext cx="0" cy="0"/>
          <a:chOff x="0" y="0"/>
          <a:chExt cx="0" cy="0"/>
        </a:xfrm>
      </p:grpSpPr>
      <p:sp>
        <p:nvSpPr>
          <p:cNvPr id="92" name="Google Shape;92;p25"/>
          <p:cNvSpPr/>
          <p:nvPr/>
        </p:nvSpPr>
        <p:spPr>
          <a:xfrm>
            <a:off x="0" y="0"/>
            <a:ext cx="14630400" cy="8229600"/>
          </a:xfrm>
          <a:prstGeom prst="rect">
            <a:avLst/>
          </a:prstGeom>
          <a:solidFill>
            <a:srgbClr val="F7F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4" name="Google Shape;94;p25">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2" name="Google Shape;22;p4"/>
          <p:cNvSpPr txBox="1"/>
          <p:nvPr>
            <p:ph idx="1" type="body"/>
          </p:nvPr>
        </p:nvSpPr>
        <p:spPr>
          <a:xfrm>
            <a:off x="498720" y="1843960"/>
            <a:ext cx="13632900" cy="5466300"/>
          </a:xfrm>
          <a:prstGeom prst="rect">
            <a:avLst/>
          </a:prstGeom>
        </p:spPr>
        <p:txBody>
          <a:bodyPr anchorCtr="0" anchor="t"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23" name="Google Shape;23;p4"/>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6" name="Google Shape;26;p5"/>
          <p:cNvSpPr txBox="1"/>
          <p:nvPr>
            <p:ph idx="1" type="body"/>
          </p:nvPr>
        </p:nvSpPr>
        <p:spPr>
          <a:xfrm>
            <a:off x="49872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27" name="Google Shape;27;p5"/>
          <p:cNvSpPr txBox="1"/>
          <p:nvPr>
            <p:ph idx="2" type="body"/>
          </p:nvPr>
        </p:nvSpPr>
        <p:spPr>
          <a:xfrm>
            <a:off x="7731840" y="1843960"/>
            <a:ext cx="6399900" cy="5466300"/>
          </a:xfrm>
          <a:prstGeom prst="rect">
            <a:avLst/>
          </a:prstGeom>
        </p:spPr>
        <p:txBody>
          <a:bodyPr anchorCtr="0" anchor="t" bIns="146275" lIns="146275" spcFirstLastPara="1" rIns="146275" wrap="square" tIns="146275">
            <a:normAutofit/>
          </a:bodyPr>
          <a:lstStyle>
            <a:lvl1pPr indent="-368300" lvl="0" marL="457200">
              <a:spcBef>
                <a:spcPts val="0"/>
              </a:spcBef>
              <a:spcAft>
                <a:spcPts val="0"/>
              </a:spcAft>
              <a:buSzPts val="2200"/>
              <a:buChar char="●"/>
              <a:defRPr sz="22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28" name="Google Shape;28;p5"/>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98720" y="712040"/>
            <a:ext cx="13632900" cy="916200"/>
          </a:xfrm>
          <a:prstGeom prst="rect">
            <a:avLst/>
          </a:prstGeom>
        </p:spPr>
        <p:txBody>
          <a:bodyPr anchorCtr="0" anchor="t" bIns="146275" lIns="146275" spcFirstLastPara="1" rIns="146275" wrap="square" tIns="146275">
            <a:normAutofit/>
          </a:bodyPr>
          <a:lstStyle>
            <a:lvl1pPr lvl="0">
              <a:spcBef>
                <a:spcPts val="0"/>
              </a:spcBef>
              <a:spcAft>
                <a:spcPts val="0"/>
              </a:spcAft>
              <a:buSzPts val="45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31" name="Google Shape;31;p6"/>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98720" y="888960"/>
            <a:ext cx="4492800" cy="1209000"/>
          </a:xfrm>
          <a:prstGeom prst="rect">
            <a:avLst/>
          </a:prstGeom>
        </p:spPr>
        <p:txBody>
          <a:bodyPr anchorCtr="0" anchor="b" bIns="146275" lIns="146275" spcFirstLastPara="1" rIns="146275" wrap="square" tIns="146275">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34" name="Google Shape;34;p7"/>
          <p:cNvSpPr txBox="1"/>
          <p:nvPr>
            <p:ph idx="1" type="body"/>
          </p:nvPr>
        </p:nvSpPr>
        <p:spPr>
          <a:xfrm>
            <a:off x="498720" y="2223360"/>
            <a:ext cx="4492800" cy="5087100"/>
          </a:xfrm>
          <a:prstGeom prst="rect">
            <a:avLst/>
          </a:prstGeom>
        </p:spPr>
        <p:txBody>
          <a:bodyPr anchorCtr="0" anchor="t" bIns="146275" lIns="146275" spcFirstLastPara="1" rIns="146275" wrap="square" tIns="146275">
            <a:normAutofit/>
          </a:bodyPr>
          <a:lstStyle>
            <a:lvl1pPr indent="-349250" lvl="0" marL="457200">
              <a:spcBef>
                <a:spcPts val="0"/>
              </a:spcBef>
              <a:spcAft>
                <a:spcPts val="0"/>
              </a:spcAft>
              <a:buSzPts val="1900"/>
              <a:buChar char="●"/>
              <a:defRPr sz="1900"/>
            </a:lvl1pPr>
            <a:lvl2pPr indent="-349250" lvl="1" marL="914400">
              <a:spcBef>
                <a:spcPts val="0"/>
              </a:spcBef>
              <a:spcAft>
                <a:spcPts val="0"/>
              </a:spcAft>
              <a:buSzPts val="1900"/>
              <a:buChar char="○"/>
              <a:defRPr sz="1900"/>
            </a:lvl2pPr>
            <a:lvl3pPr indent="-349250" lvl="2" marL="1371600">
              <a:spcBef>
                <a:spcPts val="0"/>
              </a:spcBef>
              <a:spcAft>
                <a:spcPts val="0"/>
              </a:spcAft>
              <a:buSzPts val="1900"/>
              <a:buChar char="■"/>
              <a:defRPr sz="1900"/>
            </a:lvl3pPr>
            <a:lvl4pPr indent="-349250" lvl="3" marL="1828800">
              <a:spcBef>
                <a:spcPts val="0"/>
              </a:spcBef>
              <a:spcAft>
                <a:spcPts val="0"/>
              </a:spcAft>
              <a:buSzPts val="1900"/>
              <a:buChar char="●"/>
              <a:defRPr sz="1900"/>
            </a:lvl4pPr>
            <a:lvl5pPr indent="-349250" lvl="4" marL="2286000">
              <a:spcBef>
                <a:spcPts val="0"/>
              </a:spcBef>
              <a:spcAft>
                <a:spcPts val="0"/>
              </a:spcAft>
              <a:buSzPts val="1900"/>
              <a:buChar char="○"/>
              <a:defRPr sz="1900"/>
            </a:lvl5pPr>
            <a:lvl6pPr indent="-349250" lvl="5" marL="2743200">
              <a:spcBef>
                <a:spcPts val="0"/>
              </a:spcBef>
              <a:spcAft>
                <a:spcPts val="0"/>
              </a:spcAft>
              <a:buSzPts val="1900"/>
              <a:buChar char="■"/>
              <a:defRPr sz="1900"/>
            </a:lvl6pPr>
            <a:lvl7pPr indent="-349250" lvl="6" marL="3200400">
              <a:spcBef>
                <a:spcPts val="0"/>
              </a:spcBef>
              <a:spcAft>
                <a:spcPts val="0"/>
              </a:spcAft>
              <a:buSzPts val="1900"/>
              <a:buChar char="●"/>
              <a:defRPr sz="1900"/>
            </a:lvl7pPr>
            <a:lvl8pPr indent="-349250" lvl="7" marL="3657600">
              <a:spcBef>
                <a:spcPts val="0"/>
              </a:spcBef>
              <a:spcAft>
                <a:spcPts val="0"/>
              </a:spcAft>
              <a:buSzPts val="1900"/>
              <a:buChar char="○"/>
              <a:defRPr sz="1900"/>
            </a:lvl8pPr>
            <a:lvl9pPr indent="-349250" lvl="8" marL="4114800">
              <a:spcBef>
                <a:spcPts val="0"/>
              </a:spcBef>
              <a:spcAft>
                <a:spcPts val="0"/>
              </a:spcAft>
              <a:buSzPts val="1900"/>
              <a:buChar char="■"/>
              <a:defRPr sz="1900"/>
            </a:lvl9pPr>
          </a:lstStyle>
          <a:p/>
        </p:txBody>
      </p:sp>
      <p:sp>
        <p:nvSpPr>
          <p:cNvPr id="35" name="Google Shape;35;p7"/>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784400" y="720240"/>
            <a:ext cx="10188600" cy="6545400"/>
          </a:xfrm>
          <a:prstGeom prst="rect">
            <a:avLst/>
          </a:prstGeom>
        </p:spPr>
        <p:txBody>
          <a:bodyPr anchorCtr="0" anchor="ctr" bIns="146275" lIns="146275" spcFirstLastPara="1" rIns="146275" wrap="square" tIns="146275">
            <a:norm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p:txBody>
      </p:sp>
      <p:sp>
        <p:nvSpPr>
          <p:cNvPr id="38" name="Google Shape;38;p8"/>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424800" y="1973080"/>
            <a:ext cx="6472200" cy="2371800"/>
          </a:xfrm>
          <a:prstGeom prst="rect">
            <a:avLst/>
          </a:prstGeom>
        </p:spPr>
        <p:txBody>
          <a:bodyPr anchorCtr="0" anchor="b" bIns="146275" lIns="146275" spcFirstLastPara="1" rIns="146275" wrap="square" tIns="146275">
            <a:normAutofit/>
          </a:bodyPr>
          <a:lstStyle>
            <a:lvl1pPr lvl="0" algn="ctr">
              <a:spcBef>
                <a:spcPts val="0"/>
              </a:spcBef>
              <a:spcAft>
                <a:spcPts val="0"/>
              </a:spcAft>
              <a:buSzPts val="6700"/>
              <a:buNone/>
              <a:defRPr sz="6700"/>
            </a:lvl1pPr>
            <a:lvl2pPr lvl="1" algn="ctr">
              <a:spcBef>
                <a:spcPts val="0"/>
              </a:spcBef>
              <a:spcAft>
                <a:spcPts val="0"/>
              </a:spcAft>
              <a:buSzPts val="6700"/>
              <a:buNone/>
              <a:defRPr sz="6700"/>
            </a:lvl2pPr>
            <a:lvl3pPr lvl="2" algn="ctr">
              <a:spcBef>
                <a:spcPts val="0"/>
              </a:spcBef>
              <a:spcAft>
                <a:spcPts val="0"/>
              </a:spcAft>
              <a:buSzPts val="6700"/>
              <a:buNone/>
              <a:defRPr sz="6700"/>
            </a:lvl3pPr>
            <a:lvl4pPr lvl="3" algn="ctr">
              <a:spcBef>
                <a:spcPts val="0"/>
              </a:spcBef>
              <a:spcAft>
                <a:spcPts val="0"/>
              </a:spcAft>
              <a:buSzPts val="6700"/>
              <a:buNone/>
              <a:defRPr sz="6700"/>
            </a:lvl4pPr>
            <a:lvl5pPr lvl="4" algn="ctr">
              <a:spcBef>
                <a:spcPts val="0"/>
              </a:spcBef>
              <a:spcAft>
                <a:spcPts val="0"/>
              </a:spcAft>
              <a:buSzPts val="6700"/>
              <a:buNone/>
              <a:defRPr sz="6700"/>
            </a:lvl5pPr>
            <a:lvl6pPr lvl="5" algn="ctr">
              <a:spcBef>
                <a:spcPts val="0"/>
              </a:spcBef>
              <a:spcAft>
                <a:spcPts val="0"/>
              </a:spcAft>
              <a:buSzPts val="6700"/>
              <a:buNone/>
              <a:defRPr sz="6700"/>
            </a:lvl6pPr>
            <a:lvl7pPr lvl="6" algn="ctr">
              <a:spcBef>
                <a:spcPts val="0"/>
              </a:spcBef>
              <a:spcAft>
                <a:spcPts val="0"/>
              </a:spcAft>
              <a:buSzPts val="6700"/>
              <a:buNone/>
              <a:defRPr sz="6700"/>
            </a:lvl7pPr>
            <a:lvl8pPr lvl="7" algn="ctr">
              <a:spcBef>
                <a:spcPts val="0"/>
              </a:spcBef>
              <a:spcAft>
                <a:spcPts val="0"/>
              </a:spcAft>
              <a:buSzPts val="6700"/>
              <a:buNone/>
              <a:defRPr sz="6700"/>
            </a:lvl8pPr>
            <a:lvl9pPr lvl="8" algn="ctr">
              <a:spcBef>
                <a:spcPts val="0"/>
              </a:spcBef>
              <a:spcAft>
                <a:spcPts val="0"/>
              </a:spcAft>
              <a:buSzPts val="6700"/>
              <a:buNone/>
              <a:defRPr sz="6700"/>
            </a:lvl9pPr>
          </a:lstStyle>
          <a:p/>
        </p:txBody>
      </p:sp>
      <p:sp>
        <p:nvSpPr>
          <p:cNvPr id="42" name="Google Shape;42;p9"/>
          <p:cNvSpPr txBox="1"/>
          <p:nvPr>
            <p:ph idx="1" type="subTitle"/>
          </p:nvPr>
        </p:nvSpPr>
        <p:spPr>
          <a:xfrm>
            <a:off x="424800" y="4484920"/>
            <a:ext cx="6472200" cy="1976100"/>
          </a:xfrm>
          <a:prstGeom prst="rect">
            <a:avLst/>
          </a:prstGeom>
        </p:spPr>
        <p:txBody>
          <a:bodyPr anchorCtr="0" anchor="t" bIns="146275" lIns="146275" spcFirstLastPara="1" rIns="146275" wrap="square" tIns="146275">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43" name="Google Shape;43;p9"/>
          <p:cNvSpPr txBox="1"/>
          <p:nvPr>
            <p:ph idx="2" type="body"/>
          </p:nvPr>
        </p:nvSpPr>
        <p:spPr>
          <a:xfrm>
            <a:off x="7903200" y="1158520"/>
            <a:ext cx="6139200" cy="5912100"/>
          </a:xfrm>
          <a:prstGeom prst="rect">
            <a:avLst/>
          </a:prstGeom>
        </p:spPr>
        <p:txBody>
          <a:bodyPr anchorCtr="0" anchor="ctr" bIns="146275" lIns="146275" spcFirstLastPara="1" rIns="146275" wrap="square" tIns="146275">
            <a:normAutofit/>
          </a:bodyPr>
          <a:lstStyle>
            <a:lvl1pPr indent="-412750" lvl="0" marL="457200">
              <a:spcBef>
                <a:spcPts val="0"/>
              </a:spcBef>
              <a:spcAft>
                <a:spcPts val="0"/>
              </a:spcAft>
              <a:buSzPts val="29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44" name="Google Shape;44;p9"/>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98720" y="6768920"/>
            <a:ext cx="9598200" cy="968100"/>
          </a:xfrm>
          <a:prstGeom prst="rect">
            <a:avLst/>
          </a:prstGeom>
        </p:spPr>
        <p:txBody>
          <a:bodyPr anchorCtr="0" anchor="ctr" bIns="146275" lIns="146275" spcFirstLastPara="1" rIns="146275" wrap="square" tIns="146275">
            <a:normAutofit/>
          </a:bodyPr>
          <a:lstStyle>
            <a:lvl1pPr indent="-228600" lvl="0" marL="457200">
              <a:lnSpc>
                <a:spcPct val="100000"/>
              </a:lnSpc>
              <a:spcBef>
                <a:spcPts val="0"/>
              </a:spcBef>
              <a:spcAft>
                <a:spcPts val="0"/>
              </a:spcAft>
              <a:buSzPts val="2900"/>
              <a:buNone/>
              <a:defRPr/>
            </a:lvl1pPr>
          </a:lstStyle>
          <a:p/>
        </p:txBody>
      </p:sp>
      <p:sp>
        <p:nvSpPr>
          <p:cNvPr id="47" name="Google Shape;47;p10"/>
          <p:cNvSpPr txBox="1"/>
          <p:nvPr>
            <p:ph idx="12" type="sldNum"/>
          </p:nvPr>
        </p:nvSpPr>
        <p:spPr>
          <a:xfrm>
            <a:off x="13555933" y="7461147"/>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spcBef>
                <a:spcPts val="0"/>
              </a:spcBef>
              <a:spcAft>
                <a:spcPts val="0"/>
              </a:spcAft>
              <a:buClr>
                <a:schemeClr val="dk1"/>
              </a:buClr>
              <a:buSzPts val="4500"/>
              <a:buNone/>
              <a:defRPr sz="4500">
                <a:solidFill>
                  <a:schemeClr val="dk1"/>
                </a:solidFill>
              </a:defRPr>
            </a:lvl1pPr>
            <a:lvl2pPr lvl="1">
              <a:spcBef>
                <a:spcPts val="0"/>
              </a:spcBef>
              <a:spcAft>
                <a:spcPts val="0"/>
              </a:spcAft>
              <a:buClr>
                <a:schemeClr val="dk1"/>
              </a:buClr>
              <a:buSzPts val="4500"/>
              <a:buNone/>
              <a:defRPr sz="4500">
                <a:solidFill>
                  <a:schemeClr val="dk1"/>
                </a:solidFill>
              </a:defRPr>
            </a:lvl2pPr>
            <a:lvl3pPr lvl="2">
              <a:spcBef>
                <a:spcPts val="0"/>
              </a:spcBef>
              <a:spcAft>
                <a:spcPts val="0"/>
              </a:spcAft>
              <a:buClr>
                <a:schemeClr val="dk1"/>
              </a:buClr>
              <a:buSzPts val="4500"/>
              <a:buNone/>
              <a:defRPr sz="4500">
                <a:solidFill>
                  <a:schemeClr val="dk1"/>
                </a:solidFill>
              </a:defRPr>
            </a:lvl3pPr>
            <a:lvl4pPr lvl="3">
              <a:spcBef>
                <a:spcPts val="0"/>
              </a:spcBef>
              <a:spcAft>
                <a:spcPts val="0"/>
              </a:spcAft>
              <a:buClr>
                <a:schemeClr val="dk1"/>
              </a:buClr>
              <a:buSzPts val="4500"/>
              <a:buNone/>
              <a:defRPr sz="4500">
                <a:solidFill>
                  <a:schemeClr val="dk1"/>
                </a:solidFill>
              </a:defRPr>
            </a:lvl4pPr>
            <a:lvl5pPr lvl="4">
              <a:spcBef>
                <a:spcPts val="0"/>
              </a:spcBef>
              <a:spcAft>
                <a:spcPts val="0"/>
              </a:spcAft>
              <a:buClr>
                <a:schemeClr val="dk1"/>
              </a:buClr>
              <a:buSzPts val="4500"/>
              <a:buNone/>
              <a:defRPr sz="4500">
                <a:solidFill>
                  <a:schemeClr val="dk1"/>
                </a:solidFill>
              </a:defRPr>
            </a:lvl5pPr>
            <a:lvl6pPr lvl="5">
              <a:spcBef>
                <a:spcPts val="0"/>
              </a:spcBef>
              <a:spcAft>
                <a:spcPts val="0"/>
              </a:spcAft>
              <a:buClr>
                <a:schemeClr val="dk1"/>
              </a:buClr>
              <a:buSzPts val="4500"/>
              <a:buNone/>
              <a:defRPr sz="4500">
                <a:solidFill>
                  <a:schemeClr val="dk1"/>
                </a:solidFill>
              </a:defRPr>
            </a:lvl6pPr>
            <a:lvl7pPr lvl="6">
              <a:spcBef>
                <a:spcPts val="0"/>
              </a:spcBef>
              <a:spcAft>
                <a:spcPts val="0"/>
              </a:spcAft>
              <a:buClr>
                <a:schemeClr val="dk1"/>
              </a:buClr>
              <a:buSzPts val="4500"/>
              <a:buNone/>
              <a:defRPr sz="4500">
                <a:solidFill>
                  <a:schemeClr val="dk1"/>
                </a:solidFill>
              </a:defRPr>
            </a:lvl7pPr>
            <a:lvl8pPr lvl="7">
              <a:spcBef>
                <a:spcPts val="0"/>
              </a:spcBef>
              <a:spcAft>
                <a:spcPts val="0"/>
              </a:spcAft>
              <a:buClr>
                <a:schemeClr val="dk1"/>
              </a:buClr>
              <a:buSzPts val="4500"/>
              <a:buNone/>
              <a:defRPr sz="4500">
                <a:solidFill>
                  <a:schemeClr val="dk1"/>
                </a:solidFill>
              </a:defRPr>
            </a:lvl8pPr>
            <a:lvl9pPr lvl="8">
              <a:spcBef>
                <a:spcPts val="0"/>
              </a:spcBef>
              <a:spcAft>
                <a:spcPts val="0"/>
              </a:spcAft>
              <a:buClr>
                <a:schemeClr val="dk1"/>
              </a:buClr>
              <a:buSzPts val="4500"/>
              <a:buNone/>
              <a:defRPr sz="4500">
                <a:solidFill>
                  <a:schemeClr val="dk1"/>
                </a:solidFill>
              </a:defRPr>
            </a:lvl9pPr>
          </a:lstStyle>
          <a:p/>
        </p:txBody>
      </p:sp>
      <p:sp>
        <p:nvSpPr>
          <p:cNvPr id="11" name="Google Shape;11;p1"/>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412750" lvl="0" marL="457200">
              <a:lnSpc>
                <a:spcPct val="115000"/>
              </a:lnSpc>
              <a:spcBef>
                <a:spcPts val="0"/>
              </a:spcBef>
              <a:spcAft>
                <a:spcPts val="0"/>
              </a:spcAft>
              <a:buClr>
                <a:schemeClr val="dk2"/>
              </a:buClr>
              <a:buSzPts val="2900"/>
              <a:buChar char="●"/>
              <a:defRPr sz="2900">
                <a:solidFill>
                  <a:schemeClr val="dk2"/>
                </a:solidFill>
              </a:defRPr>
            </a:lvl1pPr>
            <a:lvl2pPr indent="-368300" lvl="1" marL="914400">
              <a:lnSpc>
                <a:spcPct val="115000"/>
              </a:lnSpc>
              <a:spcBef>
                <a:spcPts val="0"/>
              </a:spcBef>
              <a:spcAft>
                <a:spcPts val="0"/>
              </a:spcAft>
              <a:buClr>
                <a:schemeClr val="dk2"/>
              </a:buClr>
              <a:buSzPts val="2200"/>
              <a:buChar char="○"/>
              <a:defRPr sz="2200">
                <a:solidFill>
                  <a:schemeClr val="dk2"/>
                </a:solidFill>
              </a:defRPr>
            </a:lvl2pPr>
            <a:lvl3pPr indent="-368300" lvl="2" marL="1371600">
              <a:lnSpc>
                <a:spcPct val="115000"/>
              </a:lnSpc>
              <a:spcBef>
                <a:spcPts val="0"/>
              </a:spcBef>
              <a:spcAft>
                <a:spcPts val="0"/>
              </a:spcAft>
              <a:buClr>
                <a:schemeClr val="dk2"/>
              </a:buClr>
              <a:buSzPts val="2200"/>
              <a:buChar char="■"/>
              <a:defRPr sz="2200">
                <a:solidFill>
                  <a:schemeClr val="dk2"/>
                </a:solidFill>
              </a:defRPr>
            </a:lvl3pPr>
            <a:lvl4pPr indent="-368300" lvl="3" marL="1828800">
              <a:lnSpc>
                <a:spcPct val="115000"/>
              </a:lnSpc>
              <a:spcBef>
                <a:spcPts val="0"/>
              </a:spcBef>
              <a:spcAft>
                <a:spcPts val="0"/>
              </a:spcAft>
              <a:buClr>
                <a:schemeClr val="dk2"/>
              </a:buClr>
              <a:buSzPts val="2200"/>
              <a:buChar char="●"/>
              <a:defRPr sz="2200">
                <a:solidFill>
                  <a:schemeClr val="dk2"/>
                </a:solidFill>
              </a:defRPr>
            </a:lvl4pPr>
            <a:lvl5pPr indent="-368300" lvl="4" marL="2286000">
              <a:lnSpc>
                <a:spcPct val="115000"/>
              </a:lnSpc>
              <a:spcBef>
                <a:spcPts val="0"/>
              </a:spcBef>
              <a:spcAft>
                <a:spcPts val="0"/>
              </a:spcAft>
              <a:buClr>
                <a:schemeClr val="dk2"/>
              </a:buClr>
              <a:buSzPts val="2200"/>
              <a:buChar char="○"/>
              <a:defRPr sz="2200">
                <a:solidFill>
                  <a:schemeClr val="dk2"/>
                </a:solidFill>
              </a:defRPr>
            </a:lvl5pPr>
            <a:lvl6pPr indent="-368300" lvl="5" marL="2743200">
              <a:lnSpc>
                <a:spcPct val="115000"/>
              </a:lnSpc>
              <a:spcBef>
                <a:spcPts val="0"/>
              </a:spcBef>
              <a:spcAft>
                <a:spcPts val="0"/>
              </a:spcAft>
              <a:buClr>
                <a:schemeClr val="dk2"/>
              </a:buClr>
              <a:buSzPts val="2200"/>
              <a:buChar char="■"/>
              <a:defRPr sz="2200">
                <a:solidFill>
                  <a:schemeClr val="dk2"/>
                </a:solidFill>
              </a:defRPr>
            </a:lvl6pPr>
            <a:lvl7pPr indent="-368300" lvl="6" marL="3200400">
              <a:lnSpc>
                <a:spcPct val="115000"/>
              </a:lnSpc>
              <a:spcBef>
                <a:spcPts val="0"/>
              </a:spcBef>
              <a:spcAft>
                <a:spcPts val="0"/>
              </a:spcAft>
              <a:buClr>
                <a:schemeClr val="dk2"/>
              </a:buClr>
              <a:buSzPts val="2200"/>
              <a:buChar char="●"/>
              <a:defRPr sz="2200">
                <a:solidFill>
                  <a:schemeClr val="dk2"/>
                </a:solidFill>
              </a:defRPr>
            </a:lvl7pPr>
            <a:lvl8pPr indent="-368300" lvl="7" marL="3657600">
              <a:lnSpc>
                <a:spcPct val="115000"/>
              </a:lnSpc>
              <a:spcBef>
                <a:spcPts val="0"/>
              </a:spcBef>
              <a:spcAft>
                <a:spcPts val="0"/>
              </a:spcAft>
              <a:buClr>
                <a:schemeClr val="dk2"/>
              </a:buClr>
              <a:buSzPts val="2200"/>
              <a:buChar char="○"/>
              <a:defRPr sz="2200">
                <a:solidFill>
                  <a:schemeClr val="dk2"/>
                </a:solidFill>
              </a:defRPr>
            </a:lvl8pPr>
            <a:lvl9pPr indent="-368300" lvl="8" marL="4114800">
              <a:lnSpc>
                <a:spcPct val="115000"/>
              </a:lnSpc>
              <a:spcBef>
                <a:spcPts val="0"/>
              </a:spcBef>
              <a:spcAft>
                <a:spcPts val="0"/>
              </a:spcAft>
              <a:buClr>
                <a:schemeClr val="dk2"/>
              </a:buClr>
              <a:buSzPts val="2200"/>
              <a:buChar char="■"/>
              <a:defRPr sz="2200">
                <a:solidFill>
                  <a:schemeClr val="dk2"/>
                </a:solidFill>
              </a:defRPr>
            </a:lvl9pPr>
          </a:lstStyle>
          <a:p/>
        </p:txBody>
      </p:sp>
      <p:sp>
        <p:nvSpPr>
          <p:cNvPr id="12" name="Google Shape;12;p1"/>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lvl="0" algn="r">
              <a:buNone/>
              <a:defRPr sz="1600">
                <a:solidFill>
                  <a:schemeClr val="dk2"/>
                </a:solidFill>
              </a:defRPr>
            </a:lvl1pPr>
            <a:lvl2pPr lvl="1" algn="r">
              <a:buNone/>
              <a:defRPr sz="1600">
                <a:solidFill>
                  <a:schemeClr val="dk2"/>
                </a:solidFill>
              </a:defRPr>
            </a:lvl2pPr>
            <a:lvl3pPr lvl="2" algn="r">
              <a:buNone/>
              <a:defRPr sz="1600">
                <a:solidFill>
                  <a:schemeClr val="dk2"/>
                </a:solidFill>
              </a:defRPr>
            </a:lvl3pPr>
            <a:lvl4pPr lvl="3" algn="r">
              <a:buNone/>
              <a:defRPr sz="1600">
                <a:solidFill>
                  <a:schemeClr val="dk2"/>
                </a:solidFill>
              </a:defRPr>
            </a:lvl4pPr>
            <a:lvl5pPr lvl="4" algn="r">
              <a:buNone/>
              <a:defRPr sz="1600">
                <a:solidFill>
                  <a:schemeClr val="dk2"/>
                </a:solidFill>
              </a:defRPr>
            </a:lvl5pPr>
            <a:lvl6pPr lvl="5" algn="r">
              <a:buNone/>
              <a:defRPr sz="1600">
                <a:solidFill>
                  <a:schemeClr val="dk2"/>
                </a:solidFill>
              </a:defRPr>
            </a:lvl6pPr>
            <a:lvl7pPr lvl="6" algn="r">
              <a:buNone/>
              <a:defRPr sz="1600">
                <a:solidFill>
                  <a:schemeClr val="dk2"/>
                </a:solidFill>
              </a:defRPr>
            </a:lvl7pPr>
            <a:lvl8pPr lvl="7" algn="r">
              <a:buNone/>
              <a:defRPr sz="1600">
                <a:solidFill>
                  <a:schemeClr val="dk2"/>
                </a:solidFill>
              </a:defRPr>
            </a:lvl8pPr>
            <a:lvl9pPr lvl="8" algn="r">
              <a:buNone/>
              <a:defRPr sz="16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6" title="1.png"/>
          <p:cNvPicPr preferRelativeResize="0"/>
          <p:nvPr/>
        </p:nvPicPr>
        <p:blipFill>
          <a:blip r:embed="rId3">
            <a:alphaModFix/>
          </a:blip>
          <a:stretch>
            <a:fillRect/>
          </a:stretch>
        </p:blipFill>
        <p:spPr>
          <a:xfrm>
            <a:off x="0" y="0"/>
            <a:ext cx="14630400" cy="82296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5" title="9.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6" title="10.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7" title="11.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8" title="12.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9" title="13.png"/>
          <p:cNvPicPr preferRelativeResize="0"/>
          <p:nvPr/>
        </p:nvPicPr>
        <p:blipFill>
          <a:blip r:embed="rId3">
            <a:alphaModFix/>
          </a:blip>
          <a:stretch>
            <a:fillRect/>
          </a:stretch>
        </p:blipFill>
        <p:spPr>
          <a:xfrm>
            <a:off x="8" y="14216"/>
            <a:ext cx="14630390" cy="822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40" title="14.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41" title="15.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42" title="16.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43" title="Mundia.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4" title="18.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7"/>
          <p:cNvSpPr/>
          <p:nvPr/>
        </p:nvSpPr>
        <p:spPr>
          <a:xfrm>
            <a:off x="793790" y="882015"/>
            <a:ext cx="4922700" cy="496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201B18"/>
              </a:buClr>
              <a:buSzPts val="3100"/>
              <a:buFont typeface="Platypi"/>
              <a:buNone/>
            </a:pPr>
            <a:r>
              <a:rPr b="0" i="0" lang="en-US" sz="3100" u="none" cap="none" strike="noStrike">
                <a:solidFill>
                  <a:srgbClr val="201B18"/>
                </a:solidFill>
                <a:latin typeface="Platypi"/>
                <a:ea typeface="Platypi"/>
                <a:cs typeface="Platypi"/>
                <a:sym typeface="Platypi"/>
              </a:rPr>
              <a:t>Musinsa + India = Mundia</a:t>
            </a:r>
            <a:endParaRPr b="0" i="0" sz="3100" u="none" cap="none" strike="noStrike"/>
          </a:p>
        </p:txBody>
      </p:sp>
      <p:pic>
        <p:nvPicPr>
          <p:cNvPr descr="preencoded.png" id="107" name="Google Shape;107;p27"/>
          <p:cNvPicPr preferRelativeResize="0"/>
          <p:nvPr/>
        </p:nvPicPr>
        <p:blipFill rotWithShape="1">
          <a:blip r:embed="rId3">
            <a:alphaModFix/>
          </a:blip>
          <a:srcRect b="0" l="0" r="0" t="0"/>
          <a:stretch/>
        </p:blipFill>
        <p:spPr>
          <a:xfrm>
            <a:off x="2019890" y="2306967"/>
            <a:ext cx="4429364" cy="4429364"/>
          </a:xfrm>
          <a:prstGeom prst="rect">
            <a:avLst/>
          </a:prstGeom>
          <a:noFill/>
          <a:ln>
            <a:noFill/>
          </a:ln>
        </p:spPr>
      </p:pic>
      <p:pic>
        <p:nvPicPr>
          <p:cNvPr descr="preencoded.png" id="108" name="Google Shape;108;p27"/>
          <p:cNvPicPr preferRelativeResize="0"/>
          <p:nvPr/>
        </p:nvPicPr>
        <p:blipFill rotWithShape="1">
          <a:blip r:embed="rId4">
            <a:alphaModFix/>
          </a:blip>
          <a:srcRect b="0" l="0" r="0" t="0"/>
          <a:stretch/>
        </p:blipFill>
        <p:spPr>
          <a:xfrm>
            <a:off x="7516416" y="2306955"/>
            <a:ext cx="4429364" cy="4429364"/>
          </a:xfrm>
          <a:prstGeom prst="rect">
            <a:avLst/>
          </a:prstGeom>
          <a:noFill/>
          <a:ln>
            <a:noFill/>
          </a:ln>
        </p:spPr>
      </p:pic>
      <p:pic>
        <p:nvPicPr>
          <p:cNvPr id="109" name="Google Shape;109;p27" title="2.png"/>
          <p:cNvPicPr preferRelativeResize="0"/>
          <p:nvPr/>
        </p:nvPicPr>
        <p:blipFill>
          <a:blip r:embed="rId5">
            <a:alphaModFix/>
          </a:blip>
          <a:stretch>
            <a:fillRect/>
          </a:stretch>
        </p:blipFill>
        <p:spPr>
          <a:xfrm>
            <a:off x="-4" y="0"/>
            <a:ext cx="14630400" cy="8229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5" title="19.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6" title="20.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7"/>
          <p:cNvSpPr/>
          <p:nvPr/>
        </p:nvSpPr>
        <p:spPr>
          <a:xfrm>
            <a:off x="793790" y="2120979"/>
            <a:ext cx="35727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01B18"/>
              </a:buClr>
              <a:buSzPts val="2200"/>
              <a:buFont typeface="Platypi"/>
              <a:buNone/>
            </a:pPr>
            <a:r>
              <a:rPr b="0" i="0" lang="en-US" sz="2200" u="none" cap="none" strike="noStrike">
                <a:solidFill>
                  <a:srgbClr val="201B18"/>
                </a:solidFill>
                <a:latin typeface="Platypi"/>
                <a:ea typeface="Platypi"/>
                <a:cs typeface="Platypi"/>
                <a:sym typeface="Platypi"/>
              </a:rPr>
              <a:t>Inventory Bridge Analysis</a:t>
            </a:r>
            <a:endParaRPr b="0" i="0" sz="2200" u="none" cap="none" strike="noStrike"/>
          </a:p>
        </p:txBody>
      </p:sp>
      <p:sp>
        <p:nvSpPr>
          <p:cNvPr id="231" name="Google Shape;231;p47"/>
          <p:cNvSpPr/>
          <p:nvPr/>
        </p:nvSpPr>
        <p:spPr>
          <a:xfrm>
            <a:off x="793790" y="4858583"/>
            <a:ext cx="42846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01B18"/>
              </a:buClr>
              <a:buSzPts val="2200"/>
              <a:buFont typeface="Platypi"/>
              <a:buNone/>
            </a:pPr>
            <a:r>
              <a:rPr b="0" i="0" lang="en-US" sz="2200" u="none" cap="none" strike="noStrike">
                <a:solidFill>
                  <a:srgbClr val="201B18"/>
                </a:solidFill>
                <a:latin typeface="Platypi"/>
                <a:ea typeface="Platypi"/>
                <a:cs typeface="Platypi"/>
                <a:sym typeface="Platypi"/>
              </a:rPr>
              <a:t>30-Day Sales Forecast (ARIMA)</a:t>
            </a:r>
            <a:endParaRPr b="0" i="0" sz="2200" u="none" cap="none" strike="noStrike"/>
          </a:p>
        </p:txBody>
      </p:sp>
      <p:sp>
        <p:nvSpPr>
          <p:cNvPr id="232" name="Google Shape;232;p47"/>
          <p:cNvSpPr/>
          <p:nvPr/>
        </p:nvSpPr>
        <p:spPr>
          <a:xfrm>
            <a:off x="793790" y="5439728"/>
            <a:ext cx="82842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504C49"/>
              </a:buClr>
              <a:buSzPts val="1750"/>
              <a:buFont typeface="Source Serif 4"/>
              <a:buChar char="•"/>
            </a:pPr>
            <a:r>
              <a:rPr b="0" i="0" lang="en-US" sz="1750" u="none" cap="none" strike="noStrike">
                <a:solidFill>
                  <a:srgbClr val="504C49"/>
                </a:solidFill>
                <a:latin typeface="Source Serif 4"/>
                <a:ea typeface="Source Serif 4"/>
                <a:cs typeface="Source Serif 4"/>
                <a:sym typeface="Source Serif 4"/>
              </a:rPr>
              <a:t>Daily average: 410K INR</a:t>
            </a:r>
            <a:endParaRPr b="0" i="0" sz="1750" u="none" cap="none" strike="noStrike"/>
          </a:p>
        </p:txBody>
      </p:sp>
      <p:sp>
        <p:nvSpPr>
          <p:cNvPr id="233" name="Google Shape;233;p47"/>
          <p:cNvSpPr/>
          <p:nvPr/>
        </p:nvSpPr>
        <p:spPr>
          <a:xfrm>
            <a:off x="793790" y="5881926"/>
            <a:ext cx="82842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504C49"/>
              </a:buClr>
              <a:buSzPts val="1750"/>
              <a:buFont typeface="Source Serif 4"/>
              <a:buChar char="•"/>
            </a:pPr>
            <a:r>
              <a:rPr b="0" i="0" lang="en-US" sz="1750" u="none" cap="none" strike="noStrike">
                <a:solidFill>
                  <a:srgbClr val="504C49"/>
                </a:solidFill>
                <a:latin typeface="Source Serif 4"/>
                <a:ea typeface="Source Serif 4"/>
                <a:cs typeface="Source Serif 4"/>
                <a:sym typeface="Source Serif 4"/>
              </a:rPr>
              <a:t>30-day total: 12.3M INR</a:t>
            </a:r>
            <a:endParaRPr b="0" i="0" sz="1750" u="none" cap="none" strike="noStrike"/>
          </a:p>
        </p:txBody>
      </p:sp>
      <p:sp>
        <p:nvSpPr>
          <p:cNvPr id="234" name="Google Shape;234;p47"/>
          <p:cNvSpPr/>
          <p:nvPr/>
        </p:nvSpPr>
        <p:spPr>
          <a:xfrm>
            <a:off x="793790" y="6324124"/>
            <a:ext cx="82842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504C49"/>
              </a:buClr>
              <a:buSzPts val="1750"/>
              <a:buFont typeface="Source Serif 4"/>
              <a:buChar char="•"/>
            </a:pPr>
            <a:r>
              <a:rPr b="0" i="0" lang="en-US" sz="1750" u="none" cap="none" strike="noStrike">
                <a:solidFill>
                  <a:srgbClr val="504C49"/>
                </a:solidFill>
                <a:latin typeface="Source Serif 4"/>
                <a:ea typeface="Source Serif 4"/>
                <a:cs typeface="Source Serif 4"/>
                <a:sym typeface="Source Serif 4"/>
              </a:rPr>
              <a:t>Upper confidence: 13.7M INR</a:t>
            </a:r>
            <a:endParaRPr b="0" i="0" sz="1750" u="none" cap="none" strike="noStrike"/>
          </a:p>
        </p:txBody>
      </p:sp>
      <p:sp>
        <p:nvSpPr>
          <p:cNvPr id="235" name="Google Shape;235;p47"/>
          <p:cNvSpPr/>
          <p:nvPr/>
        </p:nvSpPr>
        <p:spPr>
          <a:xfrm>
            <a:off x="793790" y="7021473"/>
            <a:ext cx="13042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04C49"/>
              </a:buClr>
              <a:buSzPts val="1750"/>
              <a:buFont typeface="Source Serif 4"/>
              <a:buNone/>
            </a:pPr>
            <a:r>
              <a:rPr b="0" i="0" lang="en-US" sz="1750" u="none" cap="none" strike="noStrike">
                <a:solidFill>
                  <a:srgbClr val="504C49"/>
                </a:solidFill>
                <a:latin typeface="Source Serif 4"/>
                <a:ea typeface="Source Serif 4"/>
                <a:cs typeface="Source Serif 4"/>
                <a:sym typeface="Source Serif 4"/>
              </a:rPr>
              <a:t>Maintain 20%+ safety buffer above average forecast due to high volatility</a:t>
            </a:r>
            <a:endParaRPr b="0" i="0" sz="1750" u="none" cap="none" strike="noStrike"/>
          </a:p>
        </p:txBody>
      </p:sp>
      <p:pic>
        <p:nvPicPr>
          <p:cNvPr id="236" name="Google Shape;236;p47" title="21.png"/>
          <p:cNvPicPr preferRelativeResize="0"/>
          <p:nvPr/>
        </p:nvPicPr>
        <p:blipFill>
          <a:blip r:embed="rId3">
            <a:alphaModFix/>
          </a:blip>
          <a:stretch>
            <a:fillRect/>
          </a:stretch>
        </p:blipFill>
        <p:spPr>
          <a:xfrm>
            <a:off x="9" y="0"/>
            <a:ext cx="14630390" cy="822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8"/>
          <p:cNvSpPr/>
          <p:nvPr/>
        </p:nvSpPr>
        <p:spPr>
          <a:xfrm>
            <a:off x="793790" y="845225"/>
            <a:ext cx="7891224"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01B18"/>
              </a:buClr>
              <a:buSzPts val="4450"/>
              <a:buFont typeface="Platypi"/>
              <a:buNone/>
            </a:pPr>
            <a:r>
              <a:rPr b="0" i="0" lang="en-US" sz="4450" u="none" cap="none" strike="noStrike">
                <a:solidFill>
                  <a:srgbClr val="201B18"/>
                </a:solidFill>
                <a:latin typeface="Platypi"/>
                <a:ea typeface="Platypi"/>
                <a:cs typeface="Platypi"/>
                <a:sym typeface="Platypi"/>
              </a:rPr>
              <a:t>Inventory Risk Management</a:t>
            </a:r>
            <a:endParaRPr b="0" i="0" sz="4450" u="none" cap="none" strike="noStrike"/>
          </a:p>
        </p:txBody>
      </p:sp>
      <p:sp>
        <p:nvSpPr>
          <p:cNvPr id="243" name="Google Shape;243;p48"/>
          <p:cNvSpPr/>
          <p:nvPr/>
        </p:nvSpPr>
        <p:spPr>
          <a:xfrm>
            <a:off x="793790" y="2120979"/>
            <a:ext cx="35727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01B18"/>
              </a:buClr>
              <a:buSzPts val="2200"/>
              <a:buFont typeface="Platypi"/>
              <a:buNone/>
            </a:pPr>
            <a:r>
              <a:rPr b="0" i="0" lang="en-US" sz="2200" u="none" cap="none" strike="noStrike">
                <a:solidFill>
                  <a:srgbClr val="201B18"/>
                </a:solidFill>
                <a:latin typeface="Platypi"/>
                <a:ea typeface="Platypi"/>
                <a:cs typeface="Platypi"/>
                <a:sym typeface="Platypi"/>
              </a:rPr>
              <a:t>Inventory Bridge Analysis</a:t>
            </a:r>
            <a:endParaRPr b="0" i="0" sz="2200" u="none" cap="none" strike="noStrike"/>
          </a:p>
        </p:txBody>
      </p:sp>
      <p:sp>
        <p:nvSpPr>
          <p:cNvPr id="244" name="Google Shape;244;p48"/>
          <p:cNvSpPr/>
          <p:nvPr/>
        </p:nvSpPr>
        <p:spPr>
          <a:xfrm>
            <a:off x="793790" y="2702123"/>
            <a:ext cx="82842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0000"/>
              </a:buClr>
              <a:buSzPts val="1750"/>
              <a:buFont typeface="Source Serif 4"/>
              <a:buNone/>
            </a:pPr>
            <a:r>
              <a:rPr b="1" i="0" lang="en-US" sz="1750" u="none" cap="none" strike="noStrike">
                <a:solidFill>
                  <a:srgbClr val="FF0000"/>
                </a:solidFill>
                <a:latin typeface="Source Serif 4"/>
                <a:ea typeface="Source Serif 4"/>
                <a:cs typeface="Source Serif 4"/>
                <a:sym typeface="Source Serif 4"/>
              </a:rPr>
              <a:t>Critical Risk:</a:t>
            </a:r>
            <a:r>
              <a:rPr b="0" i="0" lang="en-US" sz="1750" u="none" cap="none" strike="noStrike">
                <a:solidFill>
                  <a:srgbClr val="504C49"/>
                </a:solidFill>
                <a:latin typeface="Source Serif 4"/>
                <a:ea typeface="Source Serif 4"/>
                <a:cs typeface="Source Serif 4"/>
                <a:sym typeface="Source Serif 4"/>
              </a:rPr>
              <a:t> Low stock + high sales = stockout danger</a:t>
            </a:r>
            <a:endParaRPr b="0" i="0" sz="1750" u="none" cap="none" strike="noStrike"/>
          </a:p>
        </p:txBody>
      </p:sp>
      <p:sp>
        <p:nvSpPr>
          <p:cNvPr id="245" name="Google Shape;245;p48"/>
          <p:cNvSpPr/>
          <p:nvPr/>
        </p:nvSpPr>
        <p:spPr>
          <a:xfrm>
            <a:off x="793790" y="3269099"/>
            <a:ext cx="82842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FF"/>
              </a:buClr>
              <a:buSzPts val="1750"/>
              <a:buFont typeface="Source Serif 4"/>
              <a:buNone/>
            </a:pPr>
            <a:r>
              <a:rPr b="1" i="0" lang="en-US" sz="1750" u="none" cap="none" strike="noStrike">
                <a:solidFill>
                  <a:srgbClr val="0000FF"/>
                </a:solidFill>
                <a:latin typeface="Source Serif 4"/>
                <a:ea typeface="Source Serif 4"/>
                <a:cs typeface="Source Serif 4"/>
                <a:sym typeface="Source Serif 4"/>
              </a:rPr>
              <a:t>Overstock:</a:t>
            </a:r>
            <a:r>
              <a:rPr b="0" i="0" lang="en-US" sz="1750" u="none" cap="none" strike="noStrike">
                <a:solidFill>
                  <a:srgbClr val="504C49"/>
                </a:solidFill>
                <a:latin typeface="Source Serif 4"/>
                <a:ea typeface="Source Serif 4"/>
                <a:cs typeface="Source Serif 4"/>
                <a:sym typeface="Source Serif 4"/>
              </a:rPr>
              <a:t> Excess inventory = cost inefficiency</a:t>
            </a:r>
            <a:endParaRPr b="0" i="0" sz="1750" u="none" cap="none" strike="noStrike"/>
          </a:p>
        </p:txBody>
      </p:sp>
      <p:sp>
        <p:nvSpPr>
          <p:cNvPr id="246" name="Google Shape;246;p48"/>
          <p:cNvSpPr/>
          <p:nvPr/>
        </p:nvSpPr>
        <p:spPr>
          <a:xfrm>
            <a:off x="793790" y="3836075"/>
            <a:ext cx="82842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FF00"/>
              </a:buClr>
              <a:buSzPts val="1750"/>
              <a:buFont typeface="Source Serif 4"/>
              <a:buNone/>
            </a:pPr>
            <a:r>
              <a:rPr b="1" i="0" lang="en-US" sz="1750" u="none" cap="none" strike="noStrike">
                <a:solidFill>
                  <a:srgbClr val="00FF00"/>
                </a:solidFill>
                <a:latin typeface="Source Serif 4"/>
                <a:ea typeface="Source Serif 4"/>
                <a:cs typeface="Source Serif 4"/>
                <a:sym typeface="Source Serif 4"/>
              </a:rPr>
              <a:t>Healthy:</a:t>
            </a:r>
            <a:r>
              <a:rPr b="0" i="0" lang="en-US" sz="1750" u="none" cap="none" strike="noStrike">
                <a:solidFill>
                  <a:srgbClr val="504C49"/>
                </a:solidFill>
                <a:latin typeface="Source Serif 4"/>
                <a:ea typeface="Source Serif 4"/>
                <a:cs typeface="Source Serif 4"/>
                <a:sym typeface="Source Serif 4"/>
              </a:rPr>
              <a:t> Balanced inventory levels</a:t>
            </a:r>
            <a:endParaRPr b="0" i="0" sz="1750" u="none" cap="none" strike="noStrike"/>
          </a:p>
        </p:txBody>
      </p:sp>
      <p:sp>
        <p:nvSpPr>
          <p:cNvPr id="247" name="Google Shape;247;p48"/>
          <p:cNvSpPr/>
          <p:nvPr/>
        </p:nvSpPr>
        <p:spPr>
          <a:xfrm>
            <a:off x="793790" y="4567509"/>
            <a:ext cx="8284131" cy="35957"/>
          </a:xfrm>
          <a:prstGeom prst="rect">
            <a:avLst/>
          </a:prstGeom>
          <a:solidFill>
            <a:srgbClr val="504C49">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8"/>
          <p:cNvSpPr/>
          <p:nvPr/>
        </p:nvSpPr>
        <p:spPr>
          <a:xfrm>
            <a:off x="793790" y="4858583"/>
            <a:ext cx="4284583"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01B18"/>
              </a:buClr>
              <a:buSzPts val="2200"/>
              <a:buFont typeface="Platypi"/>
              <a:buNone/>
            </a:pPr>
            <a:r>
              <a:rPr b="0" i="0" lang="en-US" sz="2200" u="none" cap="none" strike="noStrike">
                <a:solidFill>
                  <a:srgbClr val="201B18"/>
                </a:solidFill>
                <a:latin typeface="Platypi"/>
                <a:ea typeface="Platypi"/>
                <a:cs typeface="Platypi"/>
                <a:sym typeface="Platypi"/>
              </a:rPr>
              <a:t>30-Day Sales Forecast (ARIMA)</a:t>
            </a:r>
            <a:endParaRPr b="0" i="0" sz="2200" u="none" cap="none" strike="noStrike"/>
          </a:p>
        </p:txBody>
      </p:sp>
      <p:sp>
        <p:nvSpPr>
          <p:cNvPr id="249" name="Google Shape;249;p48"/>
          <p:cNvSpPr/>
          <p:nvPr/>
        </p:nvSpPr>
        <p:spPr>
          <a:xfrm>
            <a:off x="793790" y="5439728"/>
            <a:ext cx="828413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504C49"/>
              </a:buClr>
              <a:buSzPts val="1750"/>
              <a:buFont typeface="Source Serif 4"/>
              <a:buChar char="•"/>
            </a:pPr>
            <a:r>
              <a:rPr b="0" i="0" lang="en-US" sz="1750" u="none" cap="none" strike="noStrike">
                <a:solidFill>
                  <a:srgbClr val="504C49"/>
                </a:solidFill>
                <a:latin typeface="Source Serif 4"/>
                <a:ea typeface="Source Serif 4"/>
                <a:cs typeface="Source Serif 4"/>
                <a:sym typeface="Source Serif 4"/>
              </a:rPr>
              <a:t>Daily average: 410K INR</a:t>
            </a:r>
            <a:endParaRPr b="0" i="0" sz="1750" u="none" cap="none" strike="noStrike"/>
          </a:p>
        </p:txBody>
      </p:sp>
      <p:sp>
        <p:nvSpPr>
          <p:cNvPr id="250" name="Google Shape;250;p48"/>
          <p:cNvSpPr/>
          <p:nvPr/>
        </p:nvSpPr>
        <p:spPr>
          <a:xfrm>
            <a:off x="793790" y="5881926"/>
            <a:ext cx="828413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504C49"/>
              </a:buClr>
              <a:buSzPts val="1750"/>
              <a:buFont typeface="Source Serif 4"/>
              <a:buChar char="•"/>
            </a:pPr>
            <a:r>
              <a:rPr b="0" i="0" lang="en-US" sz="1750" u="none" cap="none" strike="noStrike">
                <a:solidFill>
                  <a:srgbClr val="504C49"/>
                </a:solidFill>
                <a:latin typeface="Source Serif 4"/>
                <a:ea typeface="Source Serif 4"/>
                <a:cs typeface="Source Serif 4"/>
                <a:sym typeface="Source Serif 4"/>
              </a:rPr>
              <a:t>30-day total: 12.3M INR</a:t>
            </a:r>
            <a:endParaRPr b="0" i="0" sz="1750" u="none" cap="none" strike="noStrike"/>
          </a:p>
        </p:txBody>
      </p:sp>
      <p:sp>
        <p:nvSpPr>
          <p:cNvPr id="251" name="Google Shape;251;p48"/>
          <p:cNvSpPr/>
          <p:nvPr/>
        </p:nvSpPr>
        <p:spPr>
          <a:xfrm>
            <a:off x="793790" y="6324124"/>
            <a:ext cx="8284131"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504C49"/>
              </a:buClr>
              <a:buSzPts val="1750"/>
              <a:buFont typeface="Source Serif 4"/>
              <a:buChar char="•"/>
            </a:pPr>
            <a:r>
              <a:rPr b="0" i="0" lang="en-US" sz="1750" u="none" cap="none" strike="noStrike">
                <a:solidFill>
                  <a:srgbClr val="504C49"/>
                </a:solidFill>
                <a:latin typeface="Source Serif 4"/>
                <a:ea typeface="Source Serif 4"/>
                <a:cs typeface="Source Serif 4"/>
                <a:sym typeface="Source Serif 4"/>
              </a:rPr>
              <a:t>Upper confidence: 13.7M INR</a:t>
            </a:r>
            <a:endParaRPr b="0" i="0" sz="1750" u="none" cap="none" strike="noStrike"/>
          </a:p>
        </p:txBody>
      </p:sp>
      <p:pic>
        <p:nvPicPr>
          <p:cNvPr descr="preencoded.png" id="252" name="Google Shape;252;p48"/>
          <p:cNvPicPr preferRelativeResize="0"/>
          <p:nvPr/>
        </p:nvPicPr>
        <p:blipFill rotWithShape="1">
          <a:blip r:embed="rId3">
            <a:alphaModFix/>
          </a:blip>
          <a:srcRect b="0" l="0" r="0" t="0"/>
          <a:stretch/>
        </p:blipFill>
        <p:spPr>
          <a:xfrm>
            <a:off x="9638943" y="2149316"/>
            <a:ext cx="4205169" cy="4205169"/>
          </a:xfrm>
          <a:prstGeom prst="rect">
            <a:avLst/>
          </a:prstGeom>
          <a:noFill/>
          <a:ln>
            <a:noFill/>
          </a:ln>
        </p:spPr>
      </p:pic>
      <p:pic>
        <p:nvPicPr>
          <p:cNvPr id="253" name="Google Shape;253;p48"/>
          <p:cNvPicPr preferRelativeResize="0"/>
          <p:nvPr/>
        </p:nvPicPr>
        <p:blipFill>
          <a:blip r:embed="rId4">
            <a:alphaModFix/>
          </a:blip>
          <a:stretch>
            <a:fillRect/>
          </a:stretch>
        </p:blipFill>
        <p:spPr>
          <a:xfrm>
            <a:off x="279400" y="2475274"/>
            <a:ext cx="14630399" cy="3872753"/>
          </a:xfrm>
          <a:prstGeom prst="rect">
            <a:avLst/>
          </a:prstGeom>
          <a:noFill/>
          <a:ln>
            <a:noFill/>
          </a:ln>
        </p:spPr>
      </p:pic>
      <p:pic>
        <p:nvPicPr>
          <p:cNvPr id="254" name="Google Shape;254;p48" title="22.png"/>
          <p:cNvPicPr preferRelativeResize="0"/>
          <p:nvPr/>
        </p:nvPicPr>
        <p:blipFill>
          <a:blip r:embed="rId5">
            <a:alphaModFix/>
          </a:blip>
          <a:stretch>
            <a:fillRect/>
          </a:stretch>
        </p:blipFill>
        <p:spPr>
          <a:xfrm>
            <a:off x="125" y="0"/>
            <a:ext cx="14630266" cy="822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descr="preencoded.png" id="260" name="Google Shape;260;p4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61" name="Google Shape;261;p49"/>
          <p:cNvSpPr/>
          <p:nvPr/>
        </p:nvSpPr>
        <p:spPr>
          <a:xfrm>
            <a:off x="6280190" y="1255633"/>
            <a:ext cx="7017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201B18"/>
              </a:buClr>
              <a:buSzPts val="4450"/>
              <a:buFont typeface="Platypi"/>
              <a:buNone/>
            </a:pPr>
            <a:r>
              <a:rPr b="0" i="0" lang="en-US" sz="4450" u="none" cap="none" strike="noStrike">
                <a:solidFill>
                  <a:srgbClr val="201B18"/>
                </a:solidFill>
                <a:latin typeface="Platypi"/>
                <a:ea typeface="Platypi"/>
                <a:cs typeface="Platypi"/>
                <a:sym typeface="Platypi"/>
              </a:rPr>
              <a:t>Current Data Limitations</a:t>
            </a:r>
            <a:endParaRPr b="0" i="0" sz="4450" u="none" cap="none" strike="noStrike"/>
          </a:p>
        </p:txBody>
      </p:sp>
      <p:sp>
        <p:nvSpPr>
          <p:cNvPr id="262" name="Google Shape;262;p49"/>
          <p:cNvSpPr/>
          <p:nvPr/>
        </p:nvSpPr>
        <p:spPr>
          <a:xfrm>
            <a:off x="6280190" y="2304574"/>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04C49"/>
              </a:buClr>
              <a:buSzPts val="1750"/>
              <a:buFont typeface="Source Serif 4"/>
              <a:buNone/>
            </a:pPr>
            <a:r>
              <a:rPr b="0" i="0" lang="en-US" sz="1750" u="none" cap="none" strike="noStrike">
                <a:solidFill>
                  <a:srgbClr val="504C49"/>
                </a:solidFill>
                <a:latin typeface="Source Serif 4"/>
                <a:ea typeface="Source Serif 4"/>
                <a:cs typeface="Source Serif 4"/>
                <a:sym typeface="Source Serif 4"/>
              </a:rPr>
              <a:t>Our analysis used Kaggle data, facing inherent constraints:</a:t>
            </a:r>
            <a:endParaRPr b="0" i="0" sz="1750" u="none" cap="none" strike="noStrike"/>
          </a:p>
        </p:txBody>
      </p:sp>
      <p:sp>
        <p:nvSpPr>
          <p:cNvPr id="263" name="Google Shape;263;p49"/>
          <p:cNvSpPr/>
          <p:nvPr/>
        </p:nvSpPr>
        <p:spPr>
          <a:xfrm>
            <a:off x="6280190" y="2922627"/>
            <a:ext cx="3664800" cy="2093700"/>
          </a:xfrm>
          <a:prstGeom prst="roundRect">
            <a:avLst>
              <a:gd fmla="val 6988" name="adj"/>
            </a:avLst>
          </a:prstGeom>
          <a:solidFill>
            <a:srgbClr val="FFFFFF"/>
          </a:solidFill>
          <a:ln cap="flat" cmpd="sng" w="30475">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9"/>
          <p:cNvSpPr/>
          <p:nvPr/>
        </p:nvSpPr>
        <p:spPr>
          <a:xfrm>
            <a:off x="6249710" y="2922627"/>
            <a:ext cx="121800" cy="2093700"/>
          </a:xfrm>
          <a:prstGeom prst="roundRect">
            <a:avLst>
              <a:gd fmla="val 27907"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9"/>
          <p:cNvSpPr/>
          <p:nvPr/>
        </p:nvSpPr>
        <p:spPr>
          <a:xfrm>
            <a:off x="6628924" y="3179921"/>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04C49"/>
              </a:buClr>
              <a:buSzPts val="2200"/>
              <a:buFont typeface="Platypi"/>
              <a:buNone/>
            </a:pPr>
            <a:r>
              <a:rPr b="0" i="0" lang="en-US" sz="2200" u="none" cap="none" strike="noStrike">
                <a:solidFill>
                  <a:srgbClr val="504C49"/>
                </a:solidFill>
                <a:latin typeface="Platypi"/>
                <a:ea typeface="Platypi"/>
                <a:cs typeface="Platypi"/>
                <a:sym typeface="Platypi"/>
              </a:rPr>
              <a:t>Inventory Visibility</a:t>
            </a:r>
            <a:endParaRPr b="0" i="0" sz="2200" u="none" cap="none" strike="noStrike"/>
          </a:p>
        </p:txBody>
      </p:sp>
      <p:sp>
        <p:nvSpPr>
          <p:cNvPr id="266" name="Google Shape;266;p49"/>
          <p:cNvSpPr/>
          <p:nvPr/>
        </p:nvSpPr>
        <p:spPr>
          <a:xfrm>
            <a:off x="6628924" y="3670340"/>
            <a:ext cx="30588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04C49"/>
              </a:buClr>
              <a:buSzPts val="1750"/>
              <a:buFont typeface="Source Serif 4"/>
              <a:buNone/>
            </a:pPr>
            <a:r>
              <a:rPr b="0" i="0" lang="en-US" sz="1750" u="none" cap="none" strike="noStrike">
                <a:solidFill>
                  <a:srgbClr val="504C49"/>
                </a:solidFill>
                <a:latin typeface="Source Serif 4"/>
                <a:ea typeface="Source Serif 4"/>
                <a:cs typeface="Source Serif 4"/>
                <a:sym typeface="Source Serif 4"/>
              </a:rPr>
              <a:t>Ambiguous snapshots; no movement or lead time data.</a:t>
            </a:r>
            <a:endParaRPr b="0" i="0" sz="1750" u="none" cap="none" strike="noStrike"/>
          </a:p>
        </p:txBody>
      </p:sp>
      <p:sp>
        <p:nvSpPr>
          <p:cNvPr id="267" name="Google Shape;267;p49"/>
          <p:cNvSpPr/>
          <p:nvPr/>
        </p:nvSpPr>
        <p:spPr>
          <a:xfrm>
            <a:off x="10171748" y="2922627"/>
            <a:ext cx="3664800" cy="2093700"/>
          </a:xfrm>
          <a:prstGeom prst="roundRect">
            <a:avLst>
              <a:gd fmla="val 6988" name="adj"/>
            </a:avLst>
          </a:prstGeom>
          <a:solidFill>
            <a:srgbClr val="FFFFFF"/>
          </a:solidFill>
          <a:ln cap="flat" cmpd="sng" w="30475">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9"/>
          <p:cNvSpPr/>
          <p:nvPr/>
        </p:nvSpPr>
        <p:spPr>
          <a:xfrm>
            <a:off x="10141268" y="2922627"/>
            <a:ext cx="121800" cy="2093700"/>
          </a:xfrm>
          <a:prstGeom prst="roundRect">
            <a:avLst>
              <a:gd fmla="val 27907"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9"/>
          <p:cNvSpPr/>
          <p:nvPr/>
        </p:nvSpPr>
        <p:spPr>
          <a:xfrm>
            <a:off x="10520482" y="3179921"/>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04C49"/>
              </a:buClr>
              <a:buSzPts val="2200"/>
              <a:buFont typeface="Platypi"/>
              <a:buNone/>
            </a:pPr>
            <a:r>
              <a:rPr b="0" i="0" lang="en-US" sz="2200" u="none" cap="none" strike="noStrike">
                <a:solidFill>
                  <a:srgbClr val="504C49"/>
                </a:solidFill>
                <a:latin typeface="Platypi"/>
                <a:ea typeface="Platypi"/>
                <a:cs typeface="Platypi"/>
                <a:sym typeface="Platypi"/>
              </a:rPr>
              <a:t>Fulfillment Costs</a:t>
            </a:r>
            <a:endParaRPr b="0" i="0" sz="2200" u="none" cap="none" strike="noStrike"/>
          </a:p>
        </p:txBody>
      </p:sp>
      <p:sp>
        <p:nvSpPr>
          <p:cNvPr id="270" name="Google Shape;270;p49"/>
          <p:cNvSpPr/>
          <p:nvPr/>
        </p:nvSpPr>
        <p:spPr>
          <a:xfrm>
            <a:off x="10520482" y="3670340"/>
            <a:ext cx="30588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04C49"/>
              </a:buClr>
              <a:buSzPts val="1750"/>
              <a:buFont typeface="Source Serif 4"/>
              <a:buNone/>
            </a:pPr>
            <a:r>
              <a:rPr b="0" i="0" lang="en-US" sz="1750" u="none" cap="none" strike="noStrike">
                <a:solidFill>
                  <a:srgbClr val="504C49"/>
                </a:solidFill>
                <a:latin typeface="Source Serif 4"/>
                <a:ea typeface="Source Serif 4"/>
                <a:cs typeface="Source Serif 4"/>
                <a:sym typeface="Source Serif 4"/>
              </a:rPr>
              <a:t>Missing FBA/FBM breakdown: delivery, storage, processing fees.</a:t>
            </a:r>
            <a:endParaRPr b="0" i="0" sz="1750" u="none" cap="none" strike="noStrike"/>
          </a:p>
        </p:txBody>
      </p:sp>
      <p:sp>
        <p:nvSpPr>
          <p:cNvPr id="271" name="Google Shape;271;p49"/>
          <p:cNvSpPr/>
          <p:nvPr/>
        </p:nvSpPr>
        <p:spPr>
          <a:xfrm>
            <a:off x="6280190" y="5243155"/>
            <a:ext cx="3664800" cy="1730700"/>
          </a:xfrm>
          <a:prstGeom prst="roundRect">
            <a:avLst>
              <a:gd fmla="val 8453" name="adj"/>
            </a:avLst>
          </a:prstGeom>
          <a:solidFill>
            <a:srgbClr val="FFFFFF"/>
          </a:solidFill>
          <a:ln cap="flat" cmpd="sng" w="30475">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9"/>
          <p:cNvSpPr/>
          <p:nvPr/>
        </p:nvSpPr>
        <p:spPr>
          <a:xfrm>
            <a:off x="6249710" y="5243155"/>
            <a:ext cx="121800" cy="1730700"/>
          </a:xfrm>
          <a:prstGeom prst="roundRect">
            <a:avLst>
              <a:gd fmla="val 27907"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9"/>
          <p:cNvSpPr/>
          <p:nvPr/>
        </p:nvSpPr>
        <p:spPr>
          <a:xfrm>
            <a:off x="6628924" y="5500449"/>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04C49"/>
              </a:buClr>
              <a:buSzPts val="2200"/>
              <a:buFont typeface="Platypi"/>
              <a:buNone/>
            </a:pPr>
            <a:r>
              <a:rPr b="0" i="0" lang="en-US" sz="2200" u="none" cap="none" strike="noStrike">
                <a:solidFill>
                  <a:srgbClr val="504C49"/>
                </a:solidFill>
                <a:latin typeface="Platypi"/>
                <a:ea typeface="Platypi"/>
                <a:cs typeface="Platypi"/>
                <a:sym typeface="Platypi"/>
              </a:rPr>
              <a:t>Profitability</a:t>
            </a:r>
            <a:endParaRPr b="0" i="0" sz="2200" u="none" cap="none" strike="noStrike"/>
          </a:p>
        </p:txBody>
      </p:sp>
      <p:sp>
        <p:nvSpPr>
          <p:cNvPr id="274" name="Google Shape;274;p49"/>
          <p:cNvSpPr/>
          <p:nvPr/>
        </p:nvSpPr>
        <p:spPr>
          <a:xfrm>
            <a:off x="6628924" y="5990868"/>
            <a:ext cx="3058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04C49"/>
              </a:buClr>
              <a:buSzPts val="1750"/>
              <a:buFont typeface="Source Serif 4"/>
              <a:buNone/>
            </a:pPr>
            <a:r>
              <a:rPr b="0" i="0" lang="en-US" sz="1750" u="none" cap="none" strike="noStrike">
                <a:solidFill>
                  <a:srgbClr val="504C49"/>
                </a:solidFill>
                <a:latin typeface="Source Serif 4"/>
                <a:ea typeface="Source Serif 4"/>
                <a:cs typeface="Source Serif 4"/>
                <a:sym typeface="Source Serif 4"/>
              </a:rPr>
              <a:t>No COGS for SKU-level margin analysis.</a:t>
            </a:r>
            <a:endParaRPr b="0" i="0" sz="1750" u="none" cap="none" strike="noStrike"/>
          </a:p>
        </p:txBody>
      </p:sp>
      <p:pic>
        <p:nvPicPr>
          <p:cNvPr id="275" name="Google Shape;275;p49" title="23.png"/>
          <p:cNvPicPr preferRelativeResize="0"/>
          <p:nvPr/>
        </p:nvPicPr>
        <p:blipFill>
          <a:blip r:embed="rId4">
            <a:alphaModFix/>
          </a:blip>
          <a:stretch>
            <a:fillRect/>
          </a:stretch>
        </p:blipFill>
        <p:spPr>
          <a:xfrm>
            <a:off x="13350" y="-5"/>
            <a:ext cx="14630328" cy="822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preencoded.png" id="281" name="Google Shape;281;p5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82" name="Google Shape;282;p50"/>
          <p:cNvSpPr/>
          <p:nvPr/>
        </p:nvSpPr>
        <p:spPr>
          <a:xfrm>
            <a:off x="793790" y="780812"/>
            <a:ext cx="7556400" cy="9924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201B18"/>
              </a:buClr>
              <a:buSzPts val="3100"/>
              <a:buFont typeface="Platypi"/>
              <a:buNone/>
            </a:pPr>
            <a:r>
              <a:rPr b="0" i="0" lang="en-US" sz="3100" u="none" cap="none" strike="noStrike">
                <a:solidFill>
                  <a:srgbClr val="201B18"/>
                </a:solidFill>
                <a:latin typeface="Platypi"/>
                <a:ea typeface="Platypi"/>
                <a:cs typeface="Platypi"/>
                <a:sym typeface="Platypi"/>
              </a:rPr>
              <a:t>From Gaps to Action: Leveraging Real-World Data</a:t>
            </a:r>
            <a:endParaRPr b="0" i="0" sz="3100" u="none" cap="none" strike="noStrike"/>
          </a:p>
        </p:txBody>
      </p:sp>
      <p:sp>
        <p:nvSpPr>
          <p:cNvPr id="283" name="Google Shape;283;p50"/>
          <p:cNvSpPr/>
          <p:nvPr/>
        </p:nvSpPr>
        <p:spPr>
          <a:xfrm>
            <a:off x="793790" y="2697956"/>
            <a:ext cx="7556400" cy="960600"/>
          </a:xfrm>
          <a:prstGeom prst="roundRect">
            <a:avLst>
              <a:gd fmla="val 11424" name="adj"/>
            </a:avLst>
          </a:prstGeom>
          <a:solidFill>
            <a:srgbClr val="FFFFFF"/>
          </a:solidFill>
          <a:ln cap="flat" cmpd="sng" w="22850">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0"/>
          <p:cNvSpPr/>
          <p:nvPr/>
        </p:nvSpPr>
        <p:spPr>
          <a:xfrm>
            <a:off x="770930" y="2697956"/>
            <a:ext cx="91500" cy="960600"/>
          </a:xfrm>
          <a:prstGeom prst="roundRect">
            <a:avLst>
              <a:gd fmla="val 26046"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0"/>
          <p:cNvSpPr/>
          <p:nvPr/>
        </p:nvSpPr>
        <p:spPr>
          <a:xfrm>
            <a:off x="1043940" y="2879527"/>
            <a:ext cx="23073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04C49"/>
              </a:buClr>
              <a:buSzPts val="1550"/>
              <a:buFont typeface="Platypi"/>
              <a:buNone/>
            </a:pPr>
            <a:r>
              <a:rPr b="0" i="0" lang="en-US" sz="1550" u="none" cap="none" strike="noStrike">
                <a:solidFill>
                  <a:srgbClr val="504C49"/>
                </a:solidFill>
                <a:latin typeface="Platypi"/>
                <a:ea typeface="Platypi"/>
                <a:cs typeface="Platypi"/>
                <a:sym typeface="Platypi"/>
              </a:rPr>
              <a:t>Inventory Optimization</a:t>
            </a:r>
            <a:endParaRPr b="0" i="0" sz="1550" u="none" cap="none" strike="noStrike"/>
          </a:p>
        </p:txBody>
      </p:sp>
      <p:sp>
        <p:nvSpPr>
          <p:cNvPr id="286" name="Google Shape;286;p50"/>
          <p:cNvSpPr/>
          <p:nvPr/>
        </p:nvSpPr>
        <p:spPr>
          <a:xfrm>
            <a:off x="1043940" y="3222784"/>
            <a:ext cx="71247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Lead-time and turnover-based strategies.</a:t>
            </a:r>
            <a:endParaRPr b="0" i="0" sz="1250" u="none" cap="none" strike="noStrike"/>
          </a:p>
        </p:txBody>
      </p:sp>
      <p:sp>
        <p:nvSpPr>
          <p:cNvPr id="287" name="Google Shape;287;p50"/>
          <p:cNvSpPr/>
          <p:nvPr/>
        </p:nvSpPr>
        <p:spPr>
          <a:xfrm>
            <a:off x="793790" y="3817144"/>
            <a:ext cx="7556400" cy="960600"/>
          </a:xfrm>
          <a:prstGeom prst="roundRect">
            <a:avLst>
              <a:gd fmla="val 11424" name="adj"/>
            </a:avLst>
          </a:prstGeom>
          <a:solidFill>
            <a:srgbClr val="FFFFFF"/>
          </a:solidFill>
          <a:ln cap="flat" cmpd="sng" w="22850">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0"/>
          <p:cNvSpPr/>
          <p:nvPr/>
        </p:nvSpPr>
        <p:spPr>
          <a:xfrm>
            <a:off x="770930" y="3817144"/>
            <a:ext cx="91500" cy="960600"/>
          </a:xfrm>
          <a:prstGeom prst="roundRect">
            <a:avLst>
              <a:gd fmla="val 26046"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0"/>
          <p:cNvSpPr/>
          <p:nvPr/>
        </p:nvSpPr>
        <p:spPr>
          <a:xfrm>
            <a:off x="1043940" y="3998714"/>
            <a:ext cx="19848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04C49"/>
              </a:buClr>
              <a:buSzPts val="1550"/>
              <a:buFont typeface="Platypi"/>
              <a:buNone/>
            </a:pPr>
            <a:r>
              <a:rPr b="0" i="0" lang="en-US" sz="1550" u="none" cap="none" strike="noStrike">
                <a:solidFill>
                  <a:srgbClr val="504C49"/>
                </a:solidFill>
                <a:latin typeface="Platypi"/>
                <a:ea typeface="Platypi"/>
                <a:cs typeface="Platypi"/>
                <a:sym typeface="Platypi"/>
              </a:rPr>
              <a:t>Cost Efficiency</a:t>
            </a:r>
            <a:endParaRPr b="0" i="0" sz="1550" u="none" cap="none" strike="noStrike"/>
          </a:p>
        </p:txBody>
      </p:sp>
      <p:sp>
        <p:nvSpPr>
          <p:cNvPr id="290" name="Google Shape;290;p50"/>
          <p:cNvSpPr/>
          <p:nvPr/>
        </p:nvSpPr>
        <p:spPr>
          <a:xfrm>
            <a:off x="1043940" y="4341971"/>
            <a:ext cx="71247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Fulfillment cost-effectiveness (FBA vs. 3PL).</a:t>
            </a:r>
            <a:endParaRPr b="0" i="0" sz="1250" u="none" cap="none" strike="noStrike"/>
          </a:p>
        </p:txBody>
      </p:sp>
      <p:sp>
        <p:nvSpPr>
          <p:cNvPr id="291" name="Google Shape;291;p50"/>
          <p:cNvSpPr/>
          <p:nvPr/>
        </p:nvSpPr>
        <p:spPr>
          <a:xfrm>
            <a:off x="793790" y="4936331"/>
            <a:ext cx="7556400" cy="960600"/>
          </a:xfrm>
          <a:prstGeom prst="roundRect">
            <a:avLst>
              <a:gd fmla="val 11424" name="adj"/>
            </a:avLst>
          </a:prstGeom>
          <a:solidFill>
            <a:srgbClr val="FFFFFF"/>
          </a:solidFill>
          <a:ln cap="flat" cmpd="sng" w="22850">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0"/>
          <p:cNvSpPr/>
          <p:nvPr/>
        </p:nvSpPr>
        <p:spPr>
          <a:xfrm>
            <a:off x="770930" y="4936331"/>
            <a:ext cx="91500" cy="960600"/>
          </a:xfrm>
          <a:prstGeom prst="roundRect">
            <a:avLst>
              <a:gd fmla="val 26046"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0"/>
          <p:cNvSpPr/>
          <p:nvPr/>
        </p:nvSpPr>
        <p:spPr>
          <a:xfrm>
            <a:off x="1043940" y="5117902"/>
            <a:ext cx="20532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04C49"/>
              </a:buClr>
              <a:buSzPts val="1550"/>
              <a:buFont typeface="Platypi"/>
              <a:buNone/>
            </a:pPr>
            <a:r>
              <a:rPr b="0" i="0" lang="en-US" sz="1550" u="none" cap="none" strike="noStrike">
                <a:solidFill>
                  <a:srgbClr val="504C49"/>
                </a:solidFill>
                <a:latin typeface="Platypi"/>
                <a:ea typeface="Platypi"/>
                <a:cs typeface="Platypi"/>
                <a:sym typeface="Platypi"/>
              </a:rPr>
              <a:t>Profitability Analysis</a:t>
            </a:r>
            <a:endParaRPr b="0" i="0" sz="1550" u="none" cap="none" strike="noStrike"/>
          </a:p>
        </p:txBody>
      </p:sp>
      <p:sp>
        <p:nvSpPr>
          <p:cNvPr id="294" name="Google Shape;294;p50"/>
          <p:cNvSpPr/>
          <p:nvPr/>
        </p:nvSpPr>
        <p:spPr>
          <a:xfrm>
            <a:off x="1043940" y="5461159"/>
            <a:ext cx="71247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SKU-level margin-driven product mix.</a:t>
            </a:r>
            <a:endParaRPr b="0" i="0" sz="1250" u="none" cap="none" strike="noStrike"/>
          </a:p>
        </p:txBody>
      </p:sp>
      <p:sp>
        <p:nvSpPr>
          <p:cNvPr id="295" name="Google Shape;295;p50"/>
          <p:cNvSpPr/>
          <p:nvPr/>
        </p:nvSpPr>
        <p:spPr>
          <a:xfrm>
            <a:off x="793790" y="6055519"/>
            <a:ext cx="7556400" cy="960600"/>
          </a:xfrm>
          <a:prstGeom prst="roundRect">
            <a:avLst>
              <a:gd fmla="val 11424" name="adj"/>
            </a:avLst>
          </a:prstGeom>
          <a:solidFill>
            <a:srgbClr val="FFFFFF"/>
          </a:solidFill>
          <a:ln cap="flat" cmpd="sng" w="22850">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0"/>
          <p:cNvSpPr/>
          <p:nvPr/>
        </p:nvSpPr>
        <p:spPr>
          <a:xfrm>
            <a:off x="770930" y="6055519"/>
            <a:ext cx="91500" cy="960600"/>
          </a:xfrm>
          <a:prstGeom prst="roundRect">
            <a:avLst>
              <a:gd fmla="val 26046"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0"/>
          <p:cNvSpPr/>
          <p:nvPr/>
        </p:nvSpPr>
        <p:spPr>
          <a:xfrm>
            <a:off x="1043940" y="6237089"/>
            <a:ext cx="19905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04C49"/>
              </a:buClr>
              <a:buSzPts val="1550"/>
              <a:buFont typeface="Platypi"/>
              <a:buNone/>
            </a:pPr>
            <a:r>
              <a:rPr b="0" i="0" lang="en-US" sz="1550" u="none" cap="none" strike="noStrike">
                <a:solidFill>
                  <a:srgbClr val="504C49"/>
                </a:solidFill>
                <a:latin typeface="Platypi"/>
                <a:ea typeface="Platypi"/>
                <a:cs typeface="Platypi"/>
                <a:sym typeface="Platypi"/>
              </a:rPr>
              <a:t>Real-time Prediction</a:t>
            </a:r>
            <a:endParaRPr b="0" i="0" sz="1550" u="none" cap="none" strike="noStrike"/>
          </a:p>
        </p:txBody>
      </p:sp>
      <p:sp>
        <p:nvSpPr>
          <p:cNvPr id="298" name="Google Shape;298;p50"/>
          <p:cNvSpPr/>
          <p:nvPr/>
        </p:nvSpPr>
        <p:spPr>
          <a:xfrm>
            <a:off x="1043940" y="6580346"/>
            <a:ext cx="71247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Stock-out/overstock forecasting for efficiency.</a:t>
            </a:r>
            <a:endParaRPr b="0" i="0" sz="1250" u="none" cap="none" strike="noStrike"/>
          </a:p>
        </p:txBody>
      </p:sp>
      <p:sp>
        <p:nvSpPr>
          <p:cNvPr id="299" name="Google Shape;299;p50"/>
          <p:cNvSpPr/>
          <p:nvPr/>
        </p:nvSpPr>
        <p:spPr>
          <a:xfrm>
            <a:off x="793790" y="7194590"/>
            <a:ext cx="75564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Our dashboard evolves into a robust BI tool with comprehensive operational data.</a:t>
            </a:r>
            <a:endParaRPr b="0" i="0" sz="1250" u="none" cap="none" strike="noStrike"/>
          </a:p>
        </p:txBody>
      </p:sp>
      <p:pic>
        <p:nvPicPr>
          <p:cNvPr id="300" name="Google Shape;300;p50" title="24.png"/>
          <p:cNvPicPr preferRelativeResize="0"/>
          <p:nvPr/>
        </p:nvPicPr>
        <p:blipFill>
          <a:blip r:embed="rId4">
            <a:alphaModFix/>
          </a:blip>
          <a:stretch>
            <a:fillRect/>
          </a:stretch>
        </p:blipFill>
        <p:spPr>
          <a:xfrm>
            <a:off x="0" y="0"/>
            <a:ext cx="14630386" cy="8229600"/>
          </a:xfrm>
          <a:prstGeom prst="rect">
            <a:avLst/>
          </a:prstGeom>
          <a:noFill/>
          <a:ln>
            <a:noFill/>
          </a:ln>
        </p:spPr>
      </p:pic>
      <p:sp>
        <p:nvSpPr>
          <p:cNvPr id="301" name="Google Shape;301;p50"/>
          <p:cNvSpPr/>
          <p:nvPr/>
        </p:nvSpPr>
        <p:spPr>
          <a:xfrm>
            <a:off x="401903" y="1739431"/>
            <a:ext cx="7556400" cy="960600"/>
          </a:xfrm>
          <a:prstGeom prst="roundRect">
            <a:avLst>
              <a:gd fmla="val 11424" name="adj"/>
            </a:avLst>
          </a:prstGeom>
          <a:solidFill>
            <a:srgbClr val="FFFFFF"/>
          </a:solidFill>
          <a:ln cap="flat" cmpd="sng" w="22850">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0"/>
          <p:cNvSpPr/>
          <p:nvPr/>
        </p:nvSpPr>
        <p:spPr>
          <a:xfrm>
            <a:off x="379043" y="1739431"/>
            <a:ext cx="91500" cy="960600"/>
          </a:xfrm>
          <a:prstGeom prst="roundRect">
            <a:avLst>
              <a:gd fmla="val 26046"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0"/>
          <p:cNvSpPr/>
          <p:nvPr/>
        </p:nvSpPr>
        <p:spPr>
          <a:xfrm>
            <a:off x="652053" y="1921002"/>
            <a:ext cx="23073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04C49"/>
              </a:buClr>
              <a:buSzPts val="1550"/>
              <a:buFont typeface="Platypi"/>
              <a:buNone/>
            </a:pPr>
            <a:r>
              <a:rPr b="0" i="0" lang="en-US" sz="1550" u="none" cap="none" strike="noStrike">
                <a:solidFill>
                  <a:srgbClr val="504C49"/>
                </a:solidFill>
                <a:latin typeface="Platypi"/>
                <a:ea typeface="Platypi"/>
                <a:cs typeface="Platypi"/>
                <a:sym typeface="Platypi"/>
              </a:rPr>
              <a:t>Inventory Optimization</a:t>
            </a:r>
            <a:endParaRPr b="0" i="0" sz="1550" u="none" cap="none" strike="noStrike"/>
          </a:p>
        </p:txBody>
      </p:sp>
      <p:sp>
        <p:nvSpPr>
          <p:cNvPr id="304" name="Google Shape;304;p50"/>
          <p:cNvSpPr/>
          <p:nvPr/>
        </p:nvSpPr>
        <p:spPr>
          <a:xfrm>
            <a:off x="652053" y="2264259"/>
            <a:ext cx="71247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Lead-time and turnover-based strategies.</a:t>
            </a:r>
            <a:endParaRPr b="0" i="0" sz="1250" u="none" cap="none" strike="noStrike"/>
          </a:p>
        </p:txBody>
      </p:sp>
      <p:sp>
        <p:nvSpPr>
          <p:cNvPr id="305" name="Google Shape;305;p50"/>
          <p:cNvSpPr/>
          <p:nvPr/>
        </p:nvSpPr>
        <p:spPr>
          <a:xfrm>
            <a:off x="401903" y="2858619"/>
            <a:ext cx="7556400" cy="960600"/>
          </a:xfrm>
          <a:prstGeom prst="roundRect">
            <a:avLst>
              <a:gd fmla="val 11424" name="adj"/>
            </a:avLst>
          </a:prstGeom>
          <a:solidFill>
            <a:srgbClr val="FFFFFF"/>
          </a:solidFill>
          <a:ln cap="flat" cmpd="sng" w="22850">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0"/>
          <p:cNvSpPr/>
          <p:nvPr/>
        </p:nvSpPr>
        <p:spPr>
          <a:xfrm>
            <a:off x="379043" y="2858619"/>
            <a:ext cx="91500" cy="960600"/>
          </a:xfrm>
          <a:prstGeom prst="roundRect">
            <a:avLst>
              <a:gd fmla="val 26046"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0"/>
          <p:cNvSpPr/>
          <p:nvPr/>
        </p:nvSpPr>
        <p:spPr>
          <a:xfrm>
            <a:off x="652053" y="3040189"/>
            <a:ext cx="19848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04C49"/>
              </a:buClr>
              <a:buSzPts val="1550"/>
              <a:buFont typeface="Platypi"/>
              <a:buNone/>
            </a:pPr>
            <a:r>
              <a:rPr b="0" i="0" lang="en-US" sz="1550" u="none" cap="none" strike="noStrike">
                <a:solidFill>
                  <a:srgbClr val="504C49"/>
                </a:solidFill>
                <a:latin typeface="Platypi"/>
                <a:ea typeface="Platypi"/>
                <a:cs typeface="Platypi"/>
                <a:sym typeface="Platypi"/>
              </a:rPr>
              <a:t>Cost Efficiency</a:t>
            </a:r>
            <a:endParaRPr b="0" i="0" sz="1550" u="none" cap="none" strike="noStrike"/>
          </a:p>
        </p:txBody>
      </p:sp>
      <p:sp>
        <p:nvSpPr>
          <p:cNvPr id="308" name="Google Shape;308;p50"/>
          <p:cNvSpPr/>
          <p:nvPr/>
        </p:nvSpPr>
        <p:spPr>
          <a:xfrm>
            <a:off x="652053" y="3383446"/>
            <a:ext cx="71247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Fulfillment cost-effectiveness (FBA vs. 3PL).</a:t>
            </a:r>
            <a:endParaRPr b="0" i="0" sz="1250" u="none" cap="none" strike="noStrike"/>
          </a:p>
        </p:txBody>
      </p:sp>
      <p:sp>
        <p:nvSpPr>
          <p:cNvPr id="309" name="Google Shape;309;p50"/>
          <p:cNvSpPr/>
          <p:nvPr/>
        </p:nvSpPr>
        <p:spPr>
          <a:xfrm>
            <a:off x="401903" y="3977806"/>
            <a:ext cx="7556400" cy="960600"/>
          </a:xfrm>
          <a:prstGeom prst="roundRect">
            <a:avLst>
              <a:gd fmla="val 11424" name="adj"/>
            </a:avLst>
          </a:prstGeom>
          <a:solidFill>
            <a:srgbClr val="FFFFFF"/>
          </a:solidFill>
          <a:ln cap="flat" cmpd="sng" w="22850">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0"/>
          <p:cNvSpPr/>
          <p:nvPr/>
        </p:nvSpPr>
        <p:spPr>
          <a:xfrm>
            <a:off x="379043" y="3977806"/>
            <a:ext cx="91500" cy="960600"/>
          </a:xfrm>
          <a:prstGeom prst="roundRect">
            <a:avLst>
              <a:gd fmla="val 26046"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0"/>
          <p:cNvSpPr/>
          <p:nvPr/>
        </p:nvSpPr>
        <p:spPr>
          <a:xfrm>
            <a:off x="652053" y="4159377"/>
            <a:ext cx="20532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04C49"/>
              </a:buClr>
              <a:buSzPts val="1550"/>
              <a:buFont typeface="Platypi"/>
              <a:buNone/>
            </a:pPr>
            <a:r>
              <a:rPr b="0" i="0" lang="en-US" sz="1550" u="none" cap="none" strike="noStrike">
                <a:solidFill>
                  <a:srgbClr val="504C49"/>
                </a:solidFill>
                <a:latin typeface="Platypi"/>
                <a:ea typeface="Platypi"/>
                <a:cs typeface="Platypi"/>
                <a:sym typeface="Platypi"/>
              </a:rPr>
              <a:t>Profitability Analysis</a:t>
            </a:r>
            <a:endParaRPr b="0" i="0" sz="1550" u="none" cap="none" strike="noStrike"/>
          </a:p>
        </p:txBody>
      </p:sp>
      <p:sp>
        <p:nvSpPr>
          <p:cNvPr id="312" name="Google Shape;312;p50"/>
          <p:cNvSpPr/>
          <p:nvPr/>
        </p:nvSpPr>
        <p:spPr>
          <a:xfrm>
            <a:off x="652053" y="4502634"/>
            <a:ext cx="71247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SKU-level margin-driven product mix.</a:t>
            </a:r>
            <a:endParaRPr b="0" i="0" sz="1250" u="none" cap="none" strike="noStrike"/>
          </a:p>
        </p:txBody>
      </p:sp>
      <p:sp>
        <p:nvSpPr>
          <p:cNvPr id="313" name="Google Shape;313;p50"/>
          <p:cNvSpPr/>
          <p:nvPr/>
        </p:nvSpPr>
        <p:spPr>
          <a:xfrm>
            <a:off x="401903" y="5096994"/>
            <a:ext cx="7556400" cy="960600"/>
          </a:xfrm>
          <a:prstGeom prst="roundRect">
            <a:avLst>
              <a:gd fmla="val 11424" name="adj"/>
            </a:avLst>
          </a:prstGeom>
          <a:solidFill>
            <a:srgbClr val="FFFFFF"/>
          </a:solidFill>
          <a:ln cap="flat" cmpd="sng" w="22850">
            <a:solidFill>
              <a:srgbClr val="D8D4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0"/>
          <p:cNvSpPr/>
          <p:nvPr/>
        </p:nvSpPr>
        <p:spPr>
          <a:xfrm>
            <a:off x="379043" y="5096994"/>
            <a:ext cx="91500" cy="960600"/>
          </a:xfrm>
          <a:prstGeom prst="roundRect">
            <a:avLst>
              <a:gd fmla="val 26046" name="adj"/>
            </a:avLst>
          </a:prstGeom>
          <a:solidFill>
            <a:srgbClr val="3E25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0"/>
          <p:cNvSpPr/>
          <p:nvPr/>
        </p:nvSpPr>
        <p:spPr>
          <a:xfrm>
            <a:off x="652053" y="5278564"/>
            <a:ext cx="1990500" cy="2481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504C49"/>
              </a:buClr>
              <a:buSzPts val="1550"/>
              <a:buFont typeface="Platypi"/>
              <a:buNone/>
            </a:pPr>
            <a:r>
              <a:rPr b="0" i="0" lang="en-US" sz="1550" u="none" cap="none" strike="noStrike">
                <a:solidFill>
                  <a:srgbClr val="504C49"/>
                </a:solidFill>
                <a:latin typeface="Platypi"/>
                <a:ea typeface="Platypi"/>
                <a:cs typeface="Platypi"/>
                <a:sym typeface="Platypi"/>
              </a:rPr>
              <a:t>Real-time Prediction</a:t>
            </a:r>
            <a:endParaRPr b="0" i="0" sz="1550" u="none" cap="none" strike="noStrike"/>
          </a:p>
        </p:txBody>
      </p:sp>
      <p:sp>
        <p:nvSpPr>
          <p:cNvPr id="316" name="Google Shape;316;p50"/>
          <p:cNvSpPr/>
          <p:nvPr/>
        </p:nvSpPr>
        <p:spPr>
          <a:xfrm>
            <a:off x="652053" y="5621821"/>
            <a:ext cx="71247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Stock-out/overstock forecasting for efficiency.</a:t>
            </a:r>
            <a:endParaRPr b="0" i="0" sz="1250" u="none" cap="none" strike="noStrike"/>
          </a:p>
        </p:txBody>
      </p:sp>
      <p:sp>
        <p:nvSpPr>
          <p:cNvPr id="317" name="Google Shape;317;p50"/>
          <p:cNvSpPr/>
          <p:nvPr/>
        </p:nvSpPr>
        <p:spPr>
          <a:xfrm>
            <a:off x="401903" y="6236065"/>
            <a:ext cx="7556400" cy="254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504C49"/>
              </a:buClr>
              <a:buSzPts val="1250"/>
              <a:buFont typeface="Source Serif 4"/>
              <a:buNone/>
            </a:pPr>
            <a:r>
              <a:rPr b="0" i="0" lang="en-US" sz="1250" u="none" cap="none" strike="noStrike">
                <a:solidFill>
                  <a:srgbClr val="504C49"/>
                </a:solidFill>
                <a:latin typeface="Source Serif 4"/>
                <a:ea typeface="Source Serif 4"/>
                <a:cs typeface="Source Serif 4"/>
                <a:sym typeface="Source Serif 4"/>
              </a:rPr>
              <a:t>Our dashboard evolves into a robust BI tool with comprehensive operational data.</a:t>
            </a:r>
            <a:endParaRPr b="0" i="0" sz="12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8" title="3.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9" title="4.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30" title="5.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31" title="6.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2" title="7.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33" title="8.png"/>
          <p:cNvPicPr preferRelativeResize="0"/>
          <p:nvPr/>
        </p:nvPicPr>
        <p:blipFill>
          <a:blip r:embed="rId3">
            <a:alphaModFix/>
          </a:blip>
          <a:stretch>
            <a:fillRect/>
          </a:stretch>
        </p:blipFill>
        <p:spPr>
          <a:xfrm>
            <a:off x="8" y="0"/>
            <a:ext cx="14630390" cy="822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4"/>
          <p:cNvSpPr/>
          <p:nvPr/>
        </p:nvSpPr>
        <p:spPr>
          <a:xfrm>
            <a:off x="793813" y="758075"/>
            <a:ext cx="9251700" cy="4992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201B18"/>
              </a:buClr>
              <a:buSzPts val="3100"/>
              <a:buFont typeface="Platypi"/>
              <a:buNone/>
            </a:pPr>
            <a:r>
              <a:rPr b="0" i="0" lang="en-US" sz="3100" u="none" cap="none" strike="noStrike">
                <a:solidFill>
                  <a:srgbClr val="201B18"/>
                </a:solidFill>
                <a:latin typeface="Platypi"/>
                <a:ea typeface="Platypi"/>
                <a:cs typeface="Platypi"/>
                <a:sym typeface="Platypi"/>
              </a:rPr>
              <a:t>Clothing Categories (</a:t>
            </a:r>
            <a:r>
              <a:rPr lang="en-US" sz="3100">
                <a:solidFill>
                  <a:srgbClr val="201B18"/>
                </a:solidFill>
                <a:latin typeface="Platypi"/>
                <a:ea typeface="Platypi"/>
                <a:cs typeface="Platypi"/>
                <a:sym typeface="Platypi"/>
              </a:rPr>
              <a:t>옷 사진 대체 필요 </a:t>
            </a:r>
            <a:endParaRPr b="0" i="0" sz="3100" u="none" cap="none" strike="noStrike"/>
          </a:p>
        </p:txBody>
      </p:sp>
      <p:pic>
        <p:nvPicPr>
          <p:cNvPr id="152" name="Google Shape;152;p34" title="Mundia.png"/>
          <p:cNvPicPr preferRelativeResize="0"/>
          <p:nvPr/>
        </p:nvPicPr>
        <p:blipFill>
          <a:blip r:embed="rId3">
            <a:alphaModFix/>
          </a:blip>
          <a:stretch>
            <a:fillRect/>
          </a:stretch>
        </p:blipFill>
        <p:spPr>
          <a:xfrm>
            <a:off x="2" y="0"/>
            <a:ext cx="14630395" cy="822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